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61" r:id="rId3"/>
    <p:sldId id="257" r:id="rId4"/>
    <p:sldId id="258" r:id="rId5"/>
    <p:sldId id="259" r:id="rId6"/>
    <p:sldId id="260" r:id="rId7"/>
    <p:sldId id="264" r:id="rId8"/>
    <p:sldId id="263" r:id="rId9"/>
    <p:sldId id="265" r:id="rId10"/>
    <p:sldId id="266" r:id="rId11"/>
    <p:sldId id="262" r:id="rId12"/>
    <p:sldId id="268" r:id="rId13"/>
    <p:sldId id="267" r:id="rId14"/>
    <p:sldId id="269" r:id="rId15"/>
    <p:sldId id="279" r:id="rId16"/>
    <p:sldId id="280" r:id="rId17"/>
    <p:sldId id="281" r:id="rId18"/>
    <p:sldId id="283" r:id="rId19"/>
    <p:sldId id="284" r:id="rId20"/>
    <p:sldId id="285" r:id="rId21"/>
    <p:sldId id="286" r:id="rId22"/>
    <p:sldId id="272" r:id="rId23"/>
    <p:sldId id="274" r:id="rId24"/>
    <p:sldId id="282" r:id="rId25"/>
    <p:sldId id="277" r:id="rId26"/>
    <p:sldId id="275" r:id="rId27"/>
    <p:sldId id="276" r:id="rId28"/>
    <p:sldId id="278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1" autoAdjust="0"/>
  </p:normalViewPr>
  <p:slideViewPr>
    <p:cSldViewPr>
      <p:cViewPr varScale="1">
        <p:scale>
          <a:sx n="54" d="100"/>
          <a:sy n="54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04F9D-FC6A-4532-911D-5EEA880235AC}" type="datetimeFigureOut">
              <a:rPr lang="de-DE" smtClean="0"/>
              <a:pPr/>
              <a:t>19.03.2012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6B3E5-0733-48CB-B37D-EEA351B3ABD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47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4997-40A6-4148-9E3E-097B8319A7FB}" type="datetime1">
              <a:rPr lang="de-DE" smtClean="0"/>
              <a:t>19.03.2012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Leipzig, Fachtierarzt für Kleintiere, Zier-, Zoo- und Wildvögel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365-61A9-41E6-8064-579CD3F82B8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64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668E-A9B2-4DE1-B81D-B9DFF29CE258}" type="datetime1">
              <a:rPr lang="de-DE" smtClean="0"/>
              <a:t>19.03.2012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Leipzig, Fachtierarzt für Kleintiere, Zier-, Zoo- und Wildvögel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365-61A9-41E6-8064-579CD3F82B8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05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32D9-7020-4F57-A975-45F7F23EC6C1}" type="datetime1">
              <a:rPr lang="de-DE" smtClean="0"/>
              <a:t>19.03.2012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Leipzig, Fachtierarzt für Kleintiere, Zier-, Zoo- und Wildvögel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365-61A9-41E6-8064-579CD3F82B8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90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E163-DA5E-4043-8493-0C9C54EC785D}" type="datetime1">
              <a:rPr lang="de-DE" smtClean="0"/>
              <a:t>19.03.2012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Leipzig, Fachtierarzt für Kleintiere, Zier-, Zoo- und Wildvögel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365-61A9-41E6-8064-579CD3F82B8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33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8E08-0E23-4D60-8620-C795A73EAE11}" type="datetime1">
              <a:rPr lang="de-DE" smtClean="0"/>
              <a:t>19.03.2012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Leipzig, Fachtierarzt für Kleintiere, Zier-, Zoo- und Wildvögel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365-61A9-41E6-8064-579CD3F82B8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16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749E-702D-421D-A2CA-EBCB2EAC1D23}" type="datetime1">
              <a:rPr lang="de-DE" smtClean="0"/>
              <a:t>19.03.2012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Leipzig, Fachtierarzt für Kleintiere, Zier-, Zoo- und Wildvögel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365-61A9-41E6-8064-579CD3F82B8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8105-E47F-4CC2-AA71-4DDE17F04E8E}" type="datetime1">
              <a:rPr lang="de-DE" smtClean="0"/>
              <a:t>19.03.2012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Leipzig, Fachtierarzt für Kleintiere, Zier-, Zoo- und Wildvögel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365-61A9-41E6-8064-579CD3F82B8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90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89C0-8F8F-4088-9D92-3E4370098AD9}" type="datetime1">
              <a:rPr lang="de-DE" smtClean="0"/>
              <a:t>19.03.2012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Leipzig, Fachtierarzt für Kleintiere, Zier-, Zoo- und Wildvögel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365-61A9-41E6-8064-579CD3F82B8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78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A024-EAEE-4EA7-9FD0-4865129F96AB}" type="datetime1">
              <a:rPr lang="de-DE" smtClean="0"/>
              <a:t>19.03.2012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Leipzig, Fachtierarzt für Kleintiere, Zier-, Zoo- und Wildvögel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365-61A9-41E6-8064-579CD3F82B8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37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7A91-5A9C-4693-9131-592E8CBABA27}" type="datetime1">
              <a:rPr lang="de-DE" smtClean="0"/>
              <a:t>19.03.2012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Leipzig, Fachtierarzt für Kleintiere, Zier-, Zoo- und Wildvögel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365-61A9-41E6-8064-579CD3F82B8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36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E214-DC4B-48F6-9CDF-050CED55BFA5}" type="datetime1">
              <a:rPr lang="de-DE" smtClean="0"/>
              <a:t>19.03.2012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Leipzig, Fachtierarzt für Kleintiere, Zier-, Zoo- und Wildvögel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365-61A9-41E6-8064-579CD3F82B8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25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6AE21-EA2E-48FA-B928-933D5D85F22D}" type="datetime1">
              <a:rPr lang="de-DE" smtClean="0"/>
              <a:t>19.03.2012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Dr. Volker Jähnig, Leipzig, Fachtierarzt für Kleintiere, Zier-, Zoo- und Wildvögel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DB365-61A9-41E6-8064-579CD3F82B8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12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8002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de-D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Neues zur Diagnostik und Therapie von Hüfte, Cauda </a:t>
            </a:r>
            <a:r>
              <a:rPr lang="de-D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equina</a:t>
            </a:r>
            <a:r>
              <a:rPr lang="de-D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Ellenbogen und Knie</a:t>
            </a:r>
            <a:endParaRPr lang="de-D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28803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de-DE" b="1" dirty="0" smtClean="0"/>
          </a:p>
          <a:p>
            <a:r>
              <a:rPr lang="de-DE" b="1" dirty="0" smtClean="0"/>
              <a:t>Dr. med. vet. Volker Jähnig</a:t>
            </a:r>
          </a:p>
          <a:p>
            <a:r>
              <a:rPr lang="de-DE" dirty="0" smtClean="0"/>
              <a:t>Fachtierarzt für Kleintiere, </a:t>
            </a:r>
          </a:p>
          <a:p>
            <a:r>
              <a:rPr lang="de-DE" dirty="0" smtClean="0"/>
              <a:t>Zier-, Zoo- und Wildvögel,</a:t>
            </a:r>
          </a:p>
          <a:p>
            <a:r>
              <a:rPr lang="de-DE" dirty="0" smtClean="0"/>
              <a:t>Kleintierpraxen Leipzig – Schönefeld</a:t>
            </a:r>
          </a:p>
          <a:p>
            <a:r>
              <a:rPr lang="de-DE" dirty="0" smtClean="0"/>
              <a:t>und Leipzig – Mockau</a:t>
            </a:r>
          </a:p>
          <a:p>
            <a:endParaRPr lang="de-DE" dirty="0" smtClean="0"/>
          </a:p>
          <a:p>
            <a:r>
              <a:rPr lang="de-DE" b="1" dirty="0" smtClean="0"/>
              <a:t>www.tierpraxis-leipzig.de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9739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de-DE" dirty="0" smtClean="0"/>
              <a:t>Hüftgelenksdysplasie - Frühdiagnostik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z="2600" dirty="0" smtClean="0"/>
              <a:t>Frühdiagnostik zur frühzeitigen Behandlung des Einzelhunds (geringe Zuchtbedeutung):</a:t>
            </a:r>
          </a:p>
          <a:p>
            <a:r>
              <a:rPr lang="de-DE" sz="2600" dirty="0" err="1" smtClean="0"/>
              <a:t>Ortolani-Test</a:t>
            </a:r>
            <a:r>
              <a:rPr lang="de-DE" sz="2600" dirty="0" smtClean="0"/>
              <a:t> ab 8 LW alle 4 Wochen immer zur Impfung – Instabilität früh festzustellen</a:t>
            </a:r>
          </a:p>
          <a:p>
            <a:r>
              <a:rPr lang="de-DE" sz="2600" dirty="0" smtClean="0"/>
              <a:t>Röntgendiagnostik laxer Hüftgelenke ab 16. LW</a:t>
            </a:r>
          </a:p>
          <a:p>
            <a:endParaRPr lang="de-DE" sz="2600" dirty="0"/>
          </a:p>
          <a:p>
            <a:r>
              <a:rPr lang="de-DE" sz="2600" dirty="0" smtClean="0">
                <a:solidFill>
                  <a:schemeClr val="tx1"/>
                </a:solidFill>
              </a:rPr>
              <a:t>Folgen: </a:t>
            </a:r>
            <a:r>
              <a:rPr lang="de-DE" sz="2600" dirty="0" smtClean="0"/>
              <a:t>frühzeitige Hinweise auf HD und dadurch bedingte Schmerzen ermöglichen gezielte</a:t>
            </a:r>
            <a:r>
              <a:rPr lang="de-DE" sz="2600" dirty="0"/>
              <a:t> </a:t>
            </a:r>
            <a:r>
              <a:rPr lang="de-DE" sz="2600" dirty="0" smtClean="0"/>
              <a:t>Therapie des Junghundes und Zuchtausschluss der Elterntiere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744416" cy="365125"/>
          </a:xfrm>
        </p:spPr>
        <p:txBody>
          <a:bodyPr/>
          <a:lstStyle/>
          <a:p>
            <a:r>
              <a:rPr lang="de-DE" dirty="0" smtClean="0"/>
              <a:t>Dr. Volker Jähnig, Leipzig, </a:t>
            </a:r>
          </a:p>
          <a:p>
            <a:r>
              <a:rPr lang="de-DE" dirty="0" smtClean="0"/>
              <a:t>Fachtierarzt für Kleintiere, Zier-, Zoo- und Wildvögel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328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Hüftgelenkdysplasie – Therapie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de-DE" dirty="0" smtClean="0"/>
              <a:t>Konventionell:</a:t>
            </a:r>
          </a:p>
          <a:p>
            <a:pPr lvl="1">
              <a:buFont typeface="Courier New" pitchFamily="49" charset="0"/>
              <a:buChar char="o"/>
            </a:pPr>
            <a:r>
              <a:rPr lang="de-DE" dirty="0" smtClean="0"/>
              <a:t>	Entzündungs- und Schmerzmittel (NSAID)</a:t>
            </a:r>
          </a:p>
          <a:p>
            <a:pPr lvl="1">
              <a:buFont typeface="Courier New" pitchFamily="49" charset="0"/>
              <a:buChar char="o"/>
            </a:pPr>
            <a:r>
              <a:rPr lang="de-DE" dirty="0" smtClean="0"/>
              <a:t>	Physiotherapie, Training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Chirurgie:</a:t>
            </a:r>
          </a:p>
          <a:p>
            <a:pPr lvl="1">
              <a:buFont typeface="Courier New" pitchFamily="49" charset="0"/>
              <a:buChar char="o"/>
            </a:pPr>
            <a:r>
              <a:rPr lang="de-DE" dirty="0" smtClean="0"/>
              <a:t>  dreifache Beckenosteotomie, DBO    (Jungtiere)</a:t>
            </a:r>
          </a:p>
          <a:p>
            <a:pPr lvl="1">
              <a:buFont typeface="Courier New" pitchFamily="49" charset="0"/>
              <a:buChar char="o"/>
            </a:pPr>
            <a:r>
              <a:rPr lang="de-DE" dirty="0" smtClean="0"/>
              <a:t>  Symphysiodese (bis 4. Monat)</a:t>
            </a:r>
          </a:p>
          <a:p>
            <a:pPr lvl="1">
              <a:buFont typeface="Courier New" pitchFamily="49" charset="0"/>
              <a:buChar char="o"/>
            </a:pPr>
            <a:r>
              <a:rPr lang="de-DE" dirty="0" smtClean="0"/>
              <a:t>  Kapselraffung nach </a:t>
            </a:r>
            <a:r>
              <a:rPr lang="de-DE" dirty="0" err="1" smtClean="0"/>
              <a:t>Quandt</a:t>
            </a:r>
            <a:r>
              <a:rPr lang="de-DE" dirty="0" smtClean="0"/>
              <a:t>	 (Jungtiere)</a:t>
            </a:r>
          </a:p>
          <a:p>
            <a:pPr lvl="1">
              <a:buFont typeface="Courier New" pitchFamily="49" charset="0"/>
              <a:buChar char="o"/>
            </a:pPr>
            <a:r>
              <a:rPr lang="de-DE" dirty="0" smtClean="0"/>
              <a:t>  </a:t>
            </a:r>
            <a:r>
              <a:rPr lang="de-DE" dirty="0" err="1" smtClean="0"/>
              <a:t>Pektineus-Myotomie</a:t>
            </a:r>
            <a:r>
              <a:rPr lang="de-DE" dirty="0" smtClean="0"/>
              <a:t>, PIN (in jedem Alter)	</a:t>
            </a:r>
          </a:p>
          <a:p>
            <a:pPr lvl="1">
              <a:buFont typeface="Courier New" pitchFamily="49" charset="0"/>
              <a:buChar char="o"/>
            </a:pPr>
            <a:r>
              <a:rPr lang="de-DE" dirty="0" smtClean="0"/>
              <a:t>  dorsale Denervierung der Gelenkkapsel (in jedem Alter)</a:t>
            </a:r>
          </a:p>
          <a:p>
            <a:pPr lvl="1">
              <a:buFont typeface="Courier New" pitchFamily="49" charset="0"/>
              <a:buChar char="o"/>
            </a:pPr>
            <a:r>
              <a:rPr lang="de-DE" dirty="0" smtClean="0"/>
              <a:t>  Gold-Akkupunktur (in jedem Alter)</a:t>
            </a:r>
          </a:p>
          <a:p>
            <a:pPr lvl="1">
              <a:buFont typeface="Courier New" pitchFamily="49" charset="0"/>
              <a:buChar char="o"/>
            </a:pPr>
            <a:r>
              <a:rPr lang="de-DE" dirty="0" smtClean="0"/>
              <a:t>  Femurkopf-Hals-Resektion</a:t>
            </a:r>
          </a:p>
          <a:p>
            <a:pPr lvl="1">
              <a:buFont typeface="Courier New" pitchFamily="49" charset="0"/>
              <a:buChar char="o"/>
            </a:pPr>
            <a:r>
              <a:rPr lang="de-DE" dirty="0" smtClean="0"/>
              <a:t>  Gelenkersatz mit Endoprothese (</a:t>
            </a:r>
            <a:r>
              <a:rPr lang="de-DE" dirty="0" err="1" smtClean="0"/>
              <a:t>künstl</a:t>
            </a:r>
            <a:r>
              <a:rPr lang="de-DE" dirty="0" smtClean="0"/>
              <a:t>. Gelenk)</a:t>
            </a:r>
          </a:p>
          <a:p>
            <a:pPr lvl="1">
              <a:buFont typeface="Courier New" pitchFamily="49" charset="0"/>
              <a:buChar char="o"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816424" cy="365125"/>
          </a:xfrm>
        </p:spPr>
        <p:txBody>
          <a:bodyPr/>
          <a:lstStyle/>
          <a:p>
            <a:r>
              <a:rPr lang="de-DE" dirty="0" smtClean="0"/>
              <a:t>Dr. Volker Jähnig, Leipzig,</a:t>
            </a:r>
          </a:p>
          <a:p>
            <a:r>
              <a:rPr lang="de-DE" dirty="0" smtClean="0"/>
              <a:t> Fachtierarzt für Kleintiere, Zier-, Zoo- und Wildvögel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95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Denervierung Hüftgelenk - Prinzip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z="2800" u="sng" dirty="0" smtClean="0">
                <a:solidFill>
                  <a:schemeClr val="tx1"/>
                </a:solidFill>
              </a:rPr>
              <a:t>Innervation</a:t>
            </a:r>
            <a:r>
              <a:rPr lang="de-DE" sz="2800" dirty="0" smtClean="0"/>
              <a:t> der dorsalen</a:t>
            </a:r>
          </a:p>
          <a:p>
            <a:pPr marL="0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  Gelenkkapsel:</a:t>
            </a:r>
          </a:p>
          <a:p>
            <a:pPr marL="0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  N. </a:t>
            </a:r>
            <a:r>
              <a:rPr lang="de-DE" sz="2800" dirty="0" err="1" smtClean="0"/>
              <a:t>ischiadicus</a:t>
            </a:r>
            <a:r>
              <a:rPr lang="de-DE" sz="2800" dirty="0" smtClean="0"/>
              <a:t> und</a:t>
            </a:r>
          </a:p>
          <a:p>
            <a:pPr marL="0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  N. </a:t>
            </a:r>
            <a:r>
              <a:rPr lang="de-DE" sz="2800" dirty="0" err="1" smtClean="0"/>
              <a:t>glutaeus</a:t>
            </a:r>
            <a:r>
              <a:rPr lang="de-DE" sz="2800" dirty="0" smtClean="0"/>
              <a:t> </a:t>
            </a:r>
            <a:r>
              <a:rPr lang="de-DE" sz="2800" dirty="0" err="1" smtClean="0"/>
              <a:t>cranialis</a:t>
            </a:r>
            <a:endParaRPr lang="de-DE" sz="2800" dirty="0" smtClean="0"/>
          </a:p>
          <a:p>
            <a:pPr marL="0" indent="0">
              <a:buNone/>
            </a:pPr>
            <a:endParaRPr lang="de-DE" sz="2800" dirty="0" smtClean="0"/>
          </a:p>
          <a:p>
            <a:r>
              <a:rPr lang="de-DE" sz="2800" u="sng" dirty="0" smtClean="0">
                <a:solidFill>
                  <a:schemeClr val="tx1"/>
                </a:solidFill>
              </a:rPr>
              <a:t>Prinzip Denervierung</a:t>
            </a:r>
            <a:r>
              <a:rPr lang="de-DE" sz="2800" u="sng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  Entfernung der Knochenhaut 5 mm breit und</a:t>
            </a:r>
          </a:p>
          <a:p>
            <a:pPr marL="0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  3 mm tief am dorsalen Beckenrand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843808" y="6381328"/>
            <a:ext cx="3528392" cy="365125"/>
          </a:xfrm>
        </p:spPr>
        <p:txBody>
          <a:bodyPr/>
          <a:lstStyle/>
          <a:p>
            <a:r>
              <a:rPr lang="de-DE" dirty="0" smtClean="0"/>
              <a:t>Dr. Volker Jähnig, Leipzig, </a:t>
            </a:r>
          </a:p>
          <a:p>
            <a:r>
              <a:rPr lang="de-DE" dirty="0" smtClean="0"/>
              <a:t>Fachtierarzt für Kleintiere, Zier-, Zoo- und Wildvögel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032448" cy="281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8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Denervierung Hüftgelenk - Vorteile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de-DE" sz="2800" dirty="0"/>
              <a:t>m</a:t>
            </a:r>
            <a:r>
              <a:rPr lang="de-DE" sz="2800" dirty="0" smtClean="0"/>
              <a:t>inimal invasiv (keine Muskel- oder Knochendurchtrennung, keine Implantate)</a:t>
            </a:r>
          </a:p>
          <a:p>
            <a:r>
              <a:rPr lang="de-DE" sz="2800" dirty="0"/>
              <a:t>e</a:t>
            </a:r>
            <a:r>
              <a:rPr lang="de-DE" sz="2800" dirty="0" smtClean="0"/>
              <a:t>infache Durchführung, geringere Kosten</a:t>
            </a:r>
          </a:p>
          <a:p>
            <a:r>
              <a:rPr lang="de-DE" sz="2800" dirty="0"/>
              <a:t>k</a:t>
            </a:r>
            <a:r>
              <a:rPr lang="de-DE" sz="2800" dirty="0" smtClean="0"/>
              <a:t>ein Risiko der Verschlechterung durch OP</a:t>
            </a:r>
          </a:p>
          <a:p>
            <a:r>
              <a:rPr lang="de-DE" sz="2800" dirty="0"/>
              <a:t>s</a:t>
            </a:r>
            <a:r>
              <a:rPr lang="de-DE" sz="2800" dirty="0" smtClean="0"/>
              <a:t>chnelle Heilung – nur Wundheilung </a:t>
            </a:r>
          </a:p>
          <a:p>
            <a:r>
              <a:rPr lang="de-DE" sz="2800" dirty="0" smtClean="0"/>
              <a:t>Möglichkeit der Anwendung anderer OP-Verfahren bleibt erhalten</a:t>
            </a:r>
          </a:p>
          <a:p>
            <a:r>
              <a:rPr lang="de-DE" sz="2800" dirty="0"/>
              <a:t>b</a:t>
            </a:r>
            <a:r>
              <a:rPr lang="de-DE" sz="2800" dirty="0" smtClean="0"/>
              <a:t>ei &gt; 90 % der Hunde Verbesserung der Bewegung, Senkung der med. Therapie</a:t>
            </a:r>
          </a:p>
          <a:p>
            <a:r>
              <a:rPr lang="de-DE" sz="2800" dirty="0" smtClean="0"/>
              <a:t>Wirkung über viele Jahre 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600400" cy="365125"/>
          </a:xfrm>
        </p:spPr>
        <p:txBody>
          <a:bodyPr/>
          <a:lstStyle/>
          <a:p>
            <a:r>
              <a:rPr lang="de-DE" dirty="0" smtClean="0"/>
              <a:t>Dr. Volker Jähnig, Leipzig,</a:t>
            </a:r>
          </a:p>
          <a:p>
            <a:r>
              <a:rPr lang="de-DE" dirty="0" smtClean="0"/>
              <a:t> Fachtierarzt für Kleintiere, Zier-, Zoo- und Wildvögel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794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Cauda </a:t>
            </a:r>
            <a:r>
              <a:rPr lang="de-DE" dirty="0" err="1" smtClean="0"/>
              <a:t>equina</a:t>
            </a:r>
            <a:r>
              <a:rPr lang="de-DE" dirty="0" smtClean="0"/>
              <a:t> Syndrom - Definition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312" y="1669051"/>
            <a:ext cx="8229600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2200" dirty="0"/>
              <a:t>Das </a:t>
            </a:r>
            <a:r>
              <a:rPr lang="de-DE" sz="2200" dirty="0" err="1"/>
              <a:t>Cauda-equina-Syndrom</a:t>
            </a:r>
            <a:r>
              <a:rPr lang="de-DE" sz="2200" dirty="0"/>
              <a:t> - auch </a:t>
            </a:r>
            <a:r>
              <a:rPr lang="de-DE" sz="2200" dirty="0" err="1" smtClean="0"/>
              <a:t>dege</a:t>
            </a:r>
            <a:r>
              <a:rPr lang="de-DE" sz="2200" dirty="0" smtClean="0"/>
              <a:t>-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200" b="1" dirty="0"/>
              <a:t> </a:t>
            </a:r>
            <a:r>
              <a:rPr lang="de-DE" sz="2200" b="1" dirty="0" smtClean="0"/>
              <a:t>     </a:t>
            </a:r>
            <a:r>
              <a:rPr lang="de-DE" sz="2200" dirty="0" err="1" smtClean="0"/>
              <a:t>nerative</a:t>
            </a:r>
            <a:r>
              <a:rPr lang="de-DE" sz="2200" dirty="0" smtClean="0"/>
              <a:t> </a:t>
            </a:r>
            <a:r>
              <a:rPr lang="de-DE" sz="2200" dirty="0"/>
              <a:t>lumbosakrale Stenose (DLSS)- </a:t>
            </a:r>
            <a:endParaRPr lang="de-DE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e-DE" sz="2200" dirty="0"/>
              <a:t> </a:t>
            </a:r>
            <a:r>
              <a:rPr lang="de-DE" sz="2200" dirty="0" smtClean="0"/>
              <a:t>     ist </a:t>
            </a:r>
            <a:r>
              <a:rPr lang="de-DE" sz="2200" dirty="0"/>
              <a:t>eine bei älteren </a:t>
            </a:r>
            <a:r>
              <a:rPr lang="de-DE" sz="2200" dirty="0" smtClean="0"/>
              <a:t>Hunden </a:t>
            </a:r>
            <a:r>
              <a:rPr lang="de-DE" sz="2200" dirty="0" err="1" smtClean="0"/>
              <a:t>mittelgr</a:t>
            </a:r>
            <a:r>
              <a:rPr lang="de-DE" sz="2200" dirty="0" smtClean="0"/>
              <a:t>. und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200" dirty="0"/>
              <a:t> </a:t>
            </a:r>
            <a:r>
              <a:rPr lang="de-DE" sz="2200" dirty="0" smtClean="0"/>
              <a:t>     großer </a:t>
            </a:r>
            <a:r>
              <a:rPr lang="de-DE" sz="2200" dirty="0"/>
              <a:t>Rassen häufig </a:t>
            </a:r>
            <a:r>
              <a:rPr lang="de-DE" sz="2200" dirty="0" smtClean="0"/>
              <a:t>auftretende </a:t>
            </a:r>
            <a:r>
              <a:rPr lang="de-DE" sz="2200" dirty="0" err="1" smtClean="0"/>
              <a:t>degenera</a:t>
            </a:r>
            <a:r>
              <a:rPr lang="de-DE" sz="2200" dirty="0" smtClean="0"/>
              <a:t>-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200" dirty="0"/>
              <a:t> </a:t>
            </a:r>
            <a:r>
              <a:rPr lang="de-DE" sz="2200" dirty="0" smtClean="0"/>
              <a:t>     </a:t>
            </a:r>
            <a:r>
              <a:rPr lang="de-DE" sz="2200" dirty="0" err="1" smtClean="0"/>
              <a:t>tive</a:t>
            </a:r>
            <a:r>
              <a:rPr lang="de-DE" sz="2200" dirty="0" smtClean="0"/>
              <a:t> neurologische Erkrankung;</a:t>
            </a:r>
          </a:p>
          <a:p>
            <a:pPr>
              <a:spcBef>
                <a:spcPts val="0"/>
              </a:spcBef>
            </a:pPr>
            <a:r>
              <a:rPr lang="de-DE" sz="2200" dirty="0" smtClean="0"/>
              <a:t>starker Schmerz, später Lähmungen; </a:t>
            </a:r>
          </a:p>
          <a:p>
            <a:pPr>
              <a:spcBef>
                <a:spcPts val="0"/>
              </a:spcBef>
            </a:pPr>
            <a:r>
              <a:rPr lang="de-DE" sz="2200" dirty="0" smtClean="0"/>
              <a:t>entsteht durch Kompression der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200" dirty="0"/>
              <a:t> </a:t>
            </a:r>
            <a:r>
              <a:rPr lang="de-DE" sz="2200" dirty="0" smtClean="0"/>
              <a:t>     Nervenwurzeln am Ende des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200" dirty="0"/>
              <a:t> </a:t>
            </a:r>
            <a:r>
              <a:rPr lang="de-DE" sz="2200" dirty="0" smtClean="0"/>
              <a:t>     </a:t>
            </a:r>
            <a:r>
              <a:rPr lang="de-DE" sz="2200" dirty="0" err="1" smtClean="0"/>
              <a:t>Rückenmarkes</a:t>
            </a:r>
            <a:r>
              <a:rPr lang="de-DE" sz="2200" dirty="0" smtClean="0"/>
              <a:t>, der Cauda </a:t>
            </a:r>
            <a:r>
              <a:rPr lang="de-DE" sz="2200" dirty="0" err="1" smtClean="0"/>
              <a:t>equina</a:t>
            </a:r>
            <a:r>
              <a:rPr lang="de-DE" sz="2200" dirty="0" smtClean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200" dirty="0"/>
              <a:t> </a:t>
            </a:r>
            <a:r>
              <a:rPr lang="de-DE" sz="2200" dirty="0" smtClean="0"/>
              <a:t>     infolge </a:t>
            </a:r>
            <a:r>
              <a:rPr lang="de-DE" sz="2200" dirty="0" err="1" smtClean="0"/>
              <a:t>degen</a:t>
            </a:r>
            <a:r>
              <a:rPr lang="de-DE" sz="2200" dirty="0" smtClean="0"/>
              <a:t>. Prozesse </a:t>
            </a:r>
            <a:r>
              <a:rPr lang="de-DE" sz="2200" dirty="0"/>
              <a:t>an der </a:t>
            </a:r>
            <a:endParaRPr lang="de-DE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e-DE" sz="2200" dirty="0"/>
              <a:t> </a:t>
            </a:r>
            <a:r>
              <a:rPr lang="de-DE" sz="2200" dirty="0" smtClean="0"/>
              <a:t>     Wirbelsäule </a:t>
            </a:r>
            <a:r>
              <a:rPr lang="de-DE" sz="2200" dirty="0"/>
              <a:t>am </a:t>
            </a:r>
            <a:r>
              <a:rPr lang="de-DE" sz="2200" dirty="0" smtClean="0"/>
              <a:t>Übergang der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200" dirty="0"/>
              <a:t> </a:t>
            </a:r>
            <a:r>
              <a:rPr lang="de-DE" sz="2200" dirty="0" smtClean="0"/>
              <a:t>     Lendenwirbelsäule zum Kreuzbein;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744416" cy="365125"/>
          </a:xfrm>
        </p:spPr>
        <p:txBody>
          <a:bodyPr/>
          <a:lstStyle/>
          <a:p>
            <a:r>
              <a:rPr lang="de-DE" dirty="0" smtClean="0"/>
              <a:t>Dr. Volker Jähnig, Leipzig,</a:t>
            </a:r>
          </a:p>
          <a:p>
            <a:r>
              <a:rPr lang="de-DE" dirty="0" smtClean="0"/>
              <a:t> Fachtierarzt für Kleintiere, Zier-, Zoo- und Wildvögel</a:t>
            </a:r>
            <a:endParaRPr lang="de-DE" dirty="0"/>
          </a:p>
        </p:txBody>
      </p:sp>
      <p:pic>
        <p:nvPicPr>
          <p:cNvPr id="1026" name="Picture 2" descr="http://www.tierarztpraxis-rogalla-rummel.de/bilder/pics/wiss_caudaequina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93" y="1709986"/>
            <a:ext cx="2520281" cy="228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ierarztpraxis-rogalla-rummel.de/bilder/pics/wiss_caudaequina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827" y="3997626"/>
            <a:ext cx="368860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9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err="1" smtClean="0"/>
              <a:t>Cauda-equina</a:t>
            </a:r>
            <a:r>
              <a:rPr lang="de-DE" dirty="0" err="1"/>
              <a:t>-</a:t>
            </a:r>
            <a:r>
              <a:rPr lang="de-DE" dirty="0" err="1" smtClean="0"/>
              <a:t>Syndrom</a:t>
            </a:r>
            <a:r>
              <a:rPr lang="de-DE" dirty="0" smtClean="0"/>
              <a:t> - Ursache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z="2600" dirty="0" smtClean="0"/>
              <a:t>Instabilität am Übergang Lendenwirbel – Kreuzbein</a:t>
            </a:r>
          </a:p>
          <a:p>
            <a:r>
              <a:rPr lang="de-DE" sz="2600" dirty="0" smtClean="0"/>
              <a:t>Wirbelkanal sehr flach</a:t>
            </a:r>
          </a:p>
          <a:p>
            <a:r>
              <a:rPr lang="de-DE" sz="2600" dirty="0" smtClean="0"/>
              <a:t>Rückenmark schon zu Ende – auslaufende Nerven des Plexus </a:t>
            </a:r>
            <a:r>
              <a:rPr lang="de-DE" sz="2600" dirty="0" err="1" smtClean="0"/>
              <a:t>sacralis</a:t>
            </a:r>
            <a:r>
              <a:rPr lang="de-DE" sz="2600" dirty="0" smtClean="0"/>
              <a:t> verlaufen im Kanal („Cauda </a:t>
            </a:r>
            <a:r>
              <a:rPr lang="de-DE" sz="2600" dirty="0" err="1" smtClean="0"/>
              <a:t>equina</a:t>
            </a:r>
            <a:r>
              <a:rPr lang="de-DE" sz="2600" dirty="0" smtClean="0"/>
              <a:t> – Pferdeschwanz“)</a:t>
            </a:r>
          </a:p>
          <a:p>
            <a:r>
              <a:rPr lang="de-DE" sz="2600" dirty="0"/>
              <a:t>n</a:t>
            </a:r>
            <a:r>
              <a:rPr lang="de-DE" sz="2600" dirty="0" smtClean="0"/>
              <a:t>ervale Versorgung des Beckens, Schwanzes und der Hinterbeine</a:t>
            </a:r>
          </a:p>
          <a:p>
            <a:r>
              <a:rPr lang="de-DE" sz="2600" dirty="0" smtClean="0"/>
              <a:t>Übergewicht und Überlastung -&gt; Arthrose mit Verdickung der Bänder, Bandscheibenvorfall und Verengung des Wirbelkanals -&gt; Druck auf Nervenfasern und Blutgefäße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Leipzig, Fachtierarzt für Kleintiere, Zier-, Zoo- und Wildvögel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04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err="1" smtClean="0"/>
              <a:t>Cauda-equina</a:t>
            </a:r>
            <a:r>
              <a:rPr lang="de-DE" dirty="0" err="1"/>
              <a:t>-</a:t>
            </a:r>
            <a:r>
              <a:rPr lang="de-DE" dirty="0" err="1" smtClean="0"/>
              <a:t>Syndrom</a:t>
            </a:r>
            <a:r>
              <a:rPr lang="de-DE" dirty="0" smtClean="0"/>
              <a:t> - Klinik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z="2600" dirty="0" smtClean="0"/>
              <a:t>Schleichende Verschlechterung: </a:t>
            </a:r>
            <a:r>
              <a:rPr lang="de-DE" sz="2600" dirty="0" err="1" smtClean="0"/>
              <a:t>Lauffaul</a:t>
            </a:r>
            <a:r>
              <a:rPr lang="de-DE" sz="2600" dirty="0" smtClean="0"/>
              <a:t>, springt nicht, keine Treppen – Hinterhandschwäche</a:t>
            </a:r>
          </a:p>
          <a:p>
            <a:r>
              <a:rPr lang="de-DE" sz="2600" dirty="0" smtClean="0"/>
              <a:t>Besserung nach Einlaufen</a:t>
            </a:r>
          </a:p>
          <a:p>
            <a:r>
              <a:rPr lang="de-DE" sz="2600" dirty="0" smtClean="0"/>
              <a:t>später: Muskelatrophie und Lähmungen Hinterhand (</a:t>
            </a:r>
            <a:r>
              <a:rPr lang="de-DE" sz="2600" dirty="0" err="1" smtClean="0"/>
              <a:t>Überköten</a:t>
            </a:r>
            <a:r>
              <a:rPr lang="de-DE" sz="2600" dirty="0" smtClean="0"/>
              <a:t>) + Rute</a:t>
            </a:r>
          </a:p>
          <a:p>
            <a:r>
              <a:rPr lang="de-DE" sz="2600" dirty="0" smtClean="0"/>
              <a:t>Störungen Harn- und </a:t>
            </a:r>
            <a:r>
              <a:rPr lang="de-DE" sz="2600" dirty="0" err="1" smtClean="0"/>
              <a:t>Kotabsatz</a:t>
            </a:r>
            <a:endParaRPr lang="de-DE" sz="2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Leipzig, Fachtierarzt für Kleintiere, Zier-, Zoo- und Wildvögel</a:t>
            </a:r>
            <a:endParaRPr lang="de-DE"/>
          </a:p>
        </p:txBody>
      </p:sp>
      <p:pic>
        <p:nvPicPr>
          <p:cNvPr id="2050" name="Picture 2" descr="http://www.kleintierklinik-ettlingen.de/images/fachgebiete/myelografie/myelografie_cauda_equina_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678" y="4365037"/>
            <a:ext cx="23812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1.gstatic.com/images?q=tbn:ANd9GcRBnRBJP5ouehNYF5mPyKQQcPLbs0Wh4bjaz7PcAa3QMGiuSBD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5037"/>
            <a:ext cx="2847975" cy="177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3.gstatic.com/images?q=tbn:ANd9GcTuYXlViWroZVFKhA8U8n8Mg36B5_jz1DEZm5MA__lxdbWslB0Xj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38464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34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err="1" smtClean="0"/>
              <a:t>Cauda-equina-Syndrom</a:t>
            </a:r>
            <a:r>
              <a:rPr lang="de-DE" dirty="0" smtClean="0"/>
              <a:t> - Therapie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de-DE" b="1" u="sng" dirty="0" smtClean="0"/>
              <a:t>Konservativ: </a:t>
            </a:r>
          </a:p>
          <a:p>
            <a:pPr lvl="1"/>
            <a:r>
              <a:rPr lang="de-DE" dirty="0" smtClean="0"/>
              <a:t>strenge Boxenruhe,</a:t>
            </a:r>
          </a:p>
          <a:p>
            <a:pPr lvl="1"/>
            <a:r>
              <a:rPr lang="de-DE" dirty="0" smtClean="0"/>
              <a:t>Schmerz- und </a:t>
            </a:r>
            <a:r>
              <a:rPr lang="de-DE" dirty="0" err="1" smtClean="0"/>
              <a:t>Entzündunghemmer</a:t>
            </a:r>
            <a:r>
              <a:rPr lang="de-DE" dirty="0" smtClean="0"/>
              <a:t> (Kortikoide oder NSAID)</a:t>
            </a:r>
          </a:p>
          <a:p>
            <a:pPr lvl="1"/>
            <a:r>
              <a:rPr lang="de-DE" dirty="0" smtClean="0"/>
              <a:t>Physiotherapie</a:t>
            </a:r>
          </a:p>
          <a:p>
            <a:pPr lvl="1"/>
            <a:r>
              <a:rPr lang="de-DE" dirty="0" smtClean="0"/>
              <a:t>Gewichtsreduktion</a:t>
            </a:r>
          </a:p>
          <a:p>
            <a:pPr marL="457200" lvl="1" indent="0">
              <a:buNone/>
            </a:pPr>
            <a:r>
              <a:rPr lang="de-DE" b="1" u="sng" dirty="0" smtClean="0"/>
              <a:t>Chirurgisch:</a:t>
            </a:r>
          </a:p>
          <a:p>
            <a:pPr lvl="1"/>
            <a:r>
              <a:rPr lang="de-DE" dirty="0" smtClean="0"/>
              <a:t>Druckentlastung: </a:t>
            </a:r>
            <a:r>
              <a:rPr lang="de-DE" dirty="0" err="1" smtClean="0"/>
              <a:t>Laminektomie</a:t>
            </a:r>
            <a:r>
              <a:rPr lang="de-DE" dirty="0" smtClean="0"/>
              <a:t>,</a:t>
            </a:r>
          </a:p>
          <a:p>
            <a:pPr marL="457200" lvl="1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dirty="0" err="1"/>
              <a:t>e</a:t>
            </a:r>
            <a:r>
              <a:rPr lang="de-DE" dirty="0" err="1" smtClean="0"/>
              <a:t>ntf</a:t>
            </a:r>
            <a:r>
              <a:rPr lang="de-DE" dirty="0" smtClean="0"/>
              <a:t>. Bandscheibe, Vergrößerung</a:t>
            </a:r>
          </a:p>
          <a:p>
            <a:pPr marL="457200" lvl="1" indent="0">
              <a:buNone/>
            </a:pPr>
            <a:r>
              <a:rPr lang="de-DE" dirty="0" smtClean="0"/>
              <a:t>    Nervenaustrittslöcher etc.</a:t>
            </a:r>
          </a:p>
          <a:p>
            <a:pPr lvl="1"/>
            <a:r>
              <a:rPr lang="de-DE" dirty="0" smtClean="0"/>
              <a:t>Stabilisierung </a:t>
            </a:r>
            <a:r>
              <a:rPr lang="de-DE" dirty="0" err="1" smtClean="0"/>
              <a:t>LendenWS</a:t>
            </a:r>
            <a:r>
              <a:rPr lang="de-DE" dirty="0" smtClean="0"/>
              <a:t> – Kreuzbein: mittels Schrauben und Plattenosteosynthese (selten, noch problematisch)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Leipzig, Fachtierarzt für Kleintiere, Zier-, Zoo- und Wildvögel</a:t>
            </a:r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96952"/>
            <a:ext cx="3016767" cy="209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4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Ellenbogendysplasie - Definition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u="sng" dirty="0" smtClean="0">
                <a:solidFill>
                  <a:schemeClr val="tx1"/>
                </a:solidFill>
              </a:rPr>
              <a:t>Fehlentwicklungen am Ellenbogengelenk:</a:t>
            </a:r>
          </a:p>
          <a:p>
            <a:r>
              <a:rPr lang="de-DE" sz="2600" dirty="0" smtClean="0"/>
              <a:t>isolierter </a:t>
            </a:r>
            <a:r>
              <a:rPr lang="de-DE" sz="2600" dirty="0"/>
              <a:t>Processus </a:t>
            </a:r>
            <a:r>
              <a:rPr lang="de-DE" sz="2600" dirty="0" err="1"/>
              <a:t>anconaeus</a:t>
            </a:r>
            <a:r>
              <a:rPr lang="de-DE" sz="2600" dirty="0"/>
              <a:t> (IPA) </a:t>
            </a:r>
          </a:p>
          <a:p>
            <a:r>
              <a:rPr lang="de-DE" sz="2600" dirty="0"/>
              <a:t>fragmentierter Processus </a:t>
            </a:r>
            <a:r>
              <a:rPr lang="de-DE" sz="2600" dirty="0" err="1" smtClean="0"/>
              <a:t>coronoideus</a:t>
            </a:r>
            <a:r>
              <a:rPr lang="de-DE" sz="2600" dirty="0" smtClean="0"/>
              <a:t> </a:t>
            </a:r>
            <a:r>
              <a:rPr lang="de-DE" sz="2600" dirty="0" err="1" smtClean="0"/>
              <a:t>medialis</a:t>
            </a:r>
            <a:r>
              <a:rPr lang="de-DE" sz="2600" dirty="0" smtClean="0"/>
              <a:t> </a:t>
            </a:r>
            <a:r>
              <a:rPr lang="de-DE" sz="2600" dirty="0"/>
              <a:t>(FPC) </a:t>
            </a:r>
          </a:p>
          <a:p>
            <a:r>
              <a:rPr lang="de-DE" sz="2600" dirty="0" err="1"/>
              <a:t>Osteochondrosis</a:t>
            </a:r>
            <a:r>
              <a:rPr lang="de-DE" sz="2600" dirty="0"/>
              <a:t> </a:t>
            </a:r>
            <a:r>
              <a:rPr lang="de-DE" sz="2600" dirty="0" err="1"/>
              <a:t>dissecans</a:t>
            </a:r>
            <a:r>
              <a:rPr lang="de-DE" sz="2600" dirty="0"/>
              <a:t> (OCD) </a:t>
            </a:r>
          </a:p>
          <a:p>
            <a:r>
              <a:rPr lang="de-DE" sz="2600" dirty="0"/>
              <a:t>inkomplette Ossifikation des Condylus </a:t>
            </a:r>
            <a:r>
              <a:rPr lang="de-DE" sz="2600" dirty="0" err="1"/>
              <a:t>humeri</a:t>
            </a:r>
            <a:r>
              <a:rPr lang="de-DE" sz="2600" dirty="0"/>
              <a:t> (IOCH) </a:t>
            </a:r>
          </a:p>
          <a:p>
            <a:r>
              <a:rPr lang="de-DE" sz="2600" dirty="0"/>
              <a:t>Metaplasie in den am medialen Epicondylus ansetzenden Beugesehnen (</a:t>
            </a:r>
            <a:r>
              <a:rPr lang="de-DE" sz="2600"/>
              <a:t>MEHB</a:t>
            </a:r>
            <a:r>
              <a:rPr lang="de-DE" sz="2600" smtClean="0"/>
              <a:t>)</a:t>
            </a:r>
          </a:p>
          <a:p>
            <a:pPr marL="0" indent="0">
              <a:buNone/>
            </a:pPr>
            <a:endParaRPr lang="de-DE" sz="2600" dirty="0" smtClean="0"/>
          </a:p>
          <a:p>
            <a:pPr marL="0" indent="0">
              <a:buNone/>
            </a:pPr>
            <a:r>
              <a:rPr lang="de-DE" sz="2800" u="sng" dirty="0" smtClean="0">
                <a:solidFill>
                  <a:schemeClr val="tx1"/>
                </a:solidFill>
              </a:rPr>
              <a:t>Folge:  </a:t>
            </a:r>
            <a:r>
              <a:rPr lang="de-DE" sz="2800" dirty="0" smtClean="0"/>
              <a:t>Schmerzen -&gt; Lahmheit -&gt; Arthrose </a:t>
            </a:r>
            <a:endParaRPr lang="de-DE" sz="2800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Leipzig, Fachtierarzt für Kleintiere, Zier-, Zoo- und Wildvögel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19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Ellenbogendysplasie - Anatomie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3898776" cy="172819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de-DE" sz="2600" dirty="0" smtClean="0"/>
              <a:t>Rechtes </a:t>
            </a:r>
            <a:r>
              <a:rPr lang="de-DE" sz="2600" dirty="0"/>
              <a:t>Ellbogengelenk </a:t>
            </a:r>
            <a:r>
              <a:rPr lang="de-DE" sz="2600" dirty="0" smtClean="0"/>
              <a:t>mit </a:t>
            </a:r>
            <a:r>
              <a:rPr lang="de-DE" sz="2600" dirty="0"/>
              <a:t>FCP und Osteoarthrose.</a:t>
            </a:r>
            <a:br>
              <a:rPr lang="de-DE" sz="2600" dirty="0"/>
            </a:br>
            <a:r>
              <a:rPr lang="de-DE" sz="2600" dirty="0"/>
              <a:t>* </a:t>
            </a:r>
            <a:r>
              <a:rPr lang="de-DE" sz="2600" u="sng" dirty="0"/>
              <a:t>gelber Pfeil</a:t>
            </a:r>
            <a:r>
              <a:rPr lang="de-DE" sz="2600" dirty="0"/>
              <a:t>: Stufe zwischen den gelenkbildenden Anteilen von Elle und Speiche</a:t>
            </a:r>
            <a:br>
              <a:rPr lang="de-DE" sz="2600" dirty="0"/>
            </a:br>
            <a:r>
              <a:rPr lang="de-DE" sz="2600" dirty="0"/>
              <a:t>* </a:t>
            </a:r>
            <a:r>
              <a:rPr lang="de-DE" sz="2600" u="sng" dirty="0"/>
              <a:t>roter Pfeil</a:t>
            </a:r>
            <a:r>
              <a:rPr lang="de-DE" sz="2600" dirty="0"/>
              <a:t>: fehlende vordere Kontur des </a:t>
            </a:r>
            <a:r>
              <a:rPr lang="de-DE" sz="2600" i="1" dirty="0" err="1" smtClean="0"/>
              <a:t>Proc</a:t>
            </a:r>
            <a:r>
              <a:rPr lang="de-DE" sz="2600" i="1" dirty="0"/>
              <a:t>.</a:t>
            </a:r>
            <a:r>
              <a:rPr lang="de-DE" sz="2600" i="1" dirty="0" smtClean="0"/>
              <a:t> </a:t>
            </a:r>
            <a:r>
              <a:rPr lang="de-DE" sz="2600" i="1" dirty="0" err="1"/>
              <a:t>coronoideus</a:t>
            </a:r>
            <a:r>
              <a:rPr lang="de-DE" sz="2600" dirty="0"/>
              <a:t> (typisch für einen FCP)</a:t>
            </a:r>
            <a:br>
              <a:rPr lang="de-DE" sz="2600" dirty="0"/>
            </a:br>
            <a:r>
              <a:rPr lang="de-DE" sz="2600" dirty="0"/>
              <a:t>* </a:t>
            </a:r>
            <a:r>
              <a:rPr lang="de-DE" sz="2600" u="sng" dirty="0"/>
              <a:t>weißer Pfeil</a:t>
            </a:r>
            <a:r>
              <a:rPr lang="de-DE" sz="2600" dirty="0"/>
              <a:t>: </a:t>
            </a:r>
            <a:r>
              <a:rPr lang="de-DE" sz="2600" dirty="0" err="1"/>
              <a:t>Sklerosierung</a:t>
            </a:r>
            <a:r>
              <a:rPr lang="de-DE" sz="2600" dirty="0"/>
              <a:t> der Ulna (typisch für eine Osteoarthrose)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" y="3068959"/>
            <a:ext cx="3898776" cy="305720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2793" cy="172819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r>
              <a:rPr lang="de-DE" dirty="0" smtClean="0"/>
              <a:t>1 </a:t>
            </a:r>
            <a:r>
              <a:rPr lang="de-DE" dirty="0"/>
              <a:t>Stufenbildung zwischen Elle (</a:t>
            </a:r>
            <a:r>
              <a:rPr lang="de-DE" i="1" dirty="0"/>
              <a:t>Ulna</a:t>
            </a:r>
            <a:r>
              <a:rPr lang="de-DE" dirty="0"/>
              <a:t>) und Speiche (</a:t>
            </a:r>
            <a:r>
              <a:rPr lang="de-DE" i="1" dirty="0"/>
              <a:t>Radius</a:t>
            </a:r>
            <a:r>
              <a:rPr lang="de-DE" dirty="0"/>
              <a:t>)</a:t>
            </a:r>
            <a:br>
              <a:rPr lang="de-DE" dirty="0"/>
            </a:br>
            <a:r>
              <a:rPr lang="de-DE" dirty="0"/>
              <a:t>2 Isolierter Processus </a:t>
            </a:r>
            <a:r>
              <a:rPr lang="de-DE" dirty="0" err="1"/>
              <a:t>anconaeus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3 Fragmentierter Processus </a:t>
            </a:r>
            <a:r>
              <a:rPr lang="de-DE" dirty="0" err="1"/>
              <a:t>coronoideus</a:t>
            </a:r>
            <a:r>
              <a:rPr lang="de-DE" dirty="0"/>
              <a:t> </a:t>
            </a:r>
            <a:r>
              <a:rPr lang="de-DE" dirty="0" err="1"/>
              <a:t>medialis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4 OCD des medialen Condylus</a:t>
            </a:r>
          </a:p>
          <a:p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>
          <a:xfrm>
            <a:off x="4645025" y="3068960"/>
            <a:ext cx="4041775" cy="305720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Leipzig, Fachtierarzt für Kleintiere, Zier-, Zoo- und Wildvögel</a:t>
            </a:r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68960"/>
            <a:ext cx="2392782" cy="309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8" y="3068960"/>
            <a:ext cx="2430803" cy="309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0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de-DE" dirty="0" smtClean="0"/>
              <a:t>Neues zur Diagnostik und</a:t>
            </a:r>
            <a:br>
              <a:rPr lang="de-DE" dirty="0" smtClean="0"/>
            </a:br>
            <a:r>
              <a:rPr lang="de-DE" dirty="0" smtClean="0"/>
              <a:t> Therapie von Hüfte, Cauda </a:t>
            </a:r>
            <a:r>
              <a:rPr lang="de-DE" dirty="0" err="1" smtClean="0"/>
              <a:t>equina</a:t>
            </a:r>
            <a:r>
              <a:rPr lang="de-DE" dirty="0" smtClean="0"/>
              <a:t>, Ellenbogen und Knie</a:t>
            </a:r>
            <a:endParaRPr lang="de-DE" dirty="0"/>
          </a:p>
        </p:txBody>
      </p:sp>
      <p:sp>
        <p:nvSpPr>
          <p:cNvPr id="5" name="Untertitel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877891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de-DE" dirty="0" smtClean="0"/>
              <a:t>1.  	</a:t>
            </a:r>
            <a:r>
              <a:rPr lang="de-DE" sz="2800" dirty="0" smtClean="0"/>
              <a:t>Frühdiagnostik der Hüftgelenkdysplasie - 	Warum? </a:t>
            </a:r>
            <a:br>
              <a:rPr lang="de-DE" sz="2800" dirty="0" smtClean="0"/>
            </a:br>
            <a:r>
              <a:rPr lang="de-DE" sz="2800" dirty="0" smtClean="0"/>
              <a:t>2. 	Therapie der schmerzenden Hüfte - Was ist 	möglich? Was ist sinnvoll? </a:t>
            </a:r>
            <a:br>
              <a:rPr lang="de-DE" sz="2800" dirty="0" smtClean="0"/>
            </a:br>
            <a:r>
              <a:rPr lang="de-DE" sz="2800" dirty="0" smtClean="0"/>
              <a:t>3. 	</a:t>
            </a:r>
            <a:r>
              <a:rPr lang="de-DE" sz="2800" dirty="0" err="1" smtClean="0"/>
              <a:t>Cauda-equina-Syndrom</a:t>
            </a:r>
            <a:r>
              <a:rPr lang="de-DE" sz="2800" dirty="0" smtClean="0"/>
              <a:t>: Was ist passiert? Was hilft?</a:t>
            </a:r>
          </a:p>
          <a:p>
            <a:pPr marL="0" indent="0" algn="l">
              <a:buNone/>
            </a:pPr>
            <a:r>
              <a:rPr lang="de-DE" sz="2800" dirty="0" smtClean="0"/>
              <a:t>5.	Ellenbogendysplasie – Welche formen gibt es? Was  	können wir tun?</a:t>
            </a:r>
            <a:br>
              <a:rPr lang="de-DE" sz="2800" dirty="0" smtClean="0"/>
            </a:br>
            <a:r>
              <a:rPr lang="de-DE" sz="2800" dirty="0" smtClean="0"/>
              <a:t>4. 	Kreuzbandriss beim Hund - Welche Operation ist 	die Richtige? 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744416" cy="365125"/>
          </a:xfrm>
        </p:spPr>
        <p:txBody>
          <a:bodyPr/>
          <a:lstStyle/>
          <a:p>
            <a:r>
              <a:rPr lang="de-DE" dirty="0" smtClean="0"/>
              <a:t>Dr. Volker Jähnig, Leipzig, </a:t>
            </a:r>
          </a:p>
          <a:p>
            <a:r>
              <a:rPr lang="de-DE" dirty="0" smtClean="0"/>
              <a:t>Fachtierarzt für Kleintiere, Zier-, Zoo- und Wildvögel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045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Ellenbogendysplasie - Formen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Rechtes </a:t>
            </a:r>
            <a:r>
              <a:rPr lang="de-DE" b="1" dirty="0"/>
              <a:t>Ellbogengelenk mit IPA und </a:t>
            </a:r>
            <a:r>
              <a:rPr lang="de-DE" b="1" dirty="0" smtClean="0"/>
              <a:t>Osteoarthrose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r>
              <a:rPr lang="de-DE" dirty="0"/>
              <a:t>IPA (roter Pfeil) sowie </a:t>
            </a:r>
            <a:r>
              <a:rPr lang="de-DE" dirty="0" err="1"/>
              <a:t>Sklerosierungen</a:t>
            </a:r>
            <a:r>
              <a:rPr lang="de-DE" dirty="0"/>
              <a:t> und </a:t>
            </a:r>
            <a:r>
              <a:rPr lang="de-DE" dirty="0" err="1"/>
              <a:t>Osteophyten</a:t>
            </a:r>
            <a:r>
              <a:rPr lang="de-DE" dirty="0"/>
              <a:t> (weiße Pfeile) bei einem fünf Jahre alten Deutschen Schäferhund.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Leipzig, Fachtierarzt für Kleintiere, Zier-, Zoo- und Wildvögel</a:t>
            </a:r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170188" cy="450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25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Ellenbogendysplasie - Therapie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Konservativ: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Schmerz- und Entzündungshemmer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Physiotherapie – </a:t>
            </a:r>
            <a:r>
              <a:rPr lang="de-DE" dirty="0" err="1" smtClean="0"/>
              <a:t>kontroll</a:t>
            </a:r>
            <a:r>
              <a:rPr lang="de-DE" dirty="0" smtClean="0"/>
              <a:t>. Bewegung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Gewichtsreduktion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Gabe von </a:t>
            </a:r>
            <a:r>
              <a:rPr lang="de-DE" dirty="0" err="1" smtClean="0"/>
              <a:t>Gelatine-präparaten</a:t>
            </a:r>
            <a:r>
              <a:rPr lang="de-DE" dirty="0" smtClean="0"/>
              <a:t> (GAG, </a:t>
            </a:r>
            <a:r>
              <a:rPr lang="de-DE" dirty="0"/>
              <a:t>C</a:t>
            </a:r>
            <a:r>
              <a:rPr lang="de-DE" dirty="0" smtClean="0"/>
              <a:t>hondroitinsulfat, Teufelskralle)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err="1" smtClean="0"/>
              <a:t>Intraart</a:t>
            </a:r>
            <a:r>
              <a:rPr lang="de-DE" dirty="0" smtClean="0"/>
              <a:t>. Injektion. von Hyaluronsäure oder </a:t>
            </a:r>
            <a:r>
              <a:rPr lang="de-DE" dirty="0" err="1" smtClean="0"/>
              <a:t>Depo-Kortikoiden</a:t>
            </a:r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8024" y="1556792"/>
            <a:ext cx="4038600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Chirurgisch: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Entfernung IPA, FCP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err="1" smtClean="0"/>
              <a:t>Ulnaosteotomie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Endoprothese (in Entwicklung)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Arthrodese (Versteifung)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0" indent="0">
              <a:buNone/>
            </a:pPr>
            <a:r>
              <a:rPr lang="de-DE" b="1" dirty="0" smtClean="0">
                <a:solidFill>
                  <a:schemeClr val="tx1"/>
                </a:solidFill>
              </a:rPr>
              <a:t>Aber: </a:t>
            </a:r>
            <a:r>
              <a:rPr lang="de-DE" dirty="0" smtClean="0"/>
              <a:t>keine Heilung – nur Besserung – fortschreitende Arthrose</a:t>
            </a:r>
          </a:p>
          <a:p>
            <a:pPr marL="514350" indent="-514350">
              <a:buFont typeface="+mj-lt"/>
              <a:buAutoNum type="arabicPeriod"/>
            </a:pP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Leipzig, Fachtierarzt für Kleintiere, Zier-, Zoo- und Wildvögel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35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/>
              <a:t>v</a:t>
            </a:r>
            <a:r>
              <a:rPr lang="de-DE" dirty="0" smtClean="0"/>
              <a:t>orderer Kreuzbandriss - Definition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sz="2600" dirty="0" smtClean="0"/>
              <a:t>Häufigste </a:t>
            </a:r>
            <a:r>
              <a:rPr lang="de-DE" sz="2600" dirty="0"/>
              <a:t>U</a:t>
            </a:r>
            <a:r>
              <a:rPr lang="de-DE" sz="2600" dirty="0" smtClean="0"/>
              <a:t>rsache von Lahmheiten der Hintergliedmaße neben Hüftgelenkdysplasie, häufig ältere, schwere Hunde</a:t>
            </a:r>
          </a:p>
          <a:p>
            <a:r>
              <a:rPr lang="de-DE" sz="2600" dirty="0" smtClean="0">
                <a:solidFill>
                  <a:schemeClr val="tx1"/>
                </a:solidFill>
              </a:rPr>
              <a:t>Ursache: </a:t>
            </a:r>
            <a:r>
              <a:rPr lang="de-DE" sz="2600" dirty="0" smtClean="0"/>
              <a:t>übermäßige </a:t>
            </a:r>
            <a:r>
              <a:rPr lang="de-DE" sz="2600" dirty="0"/>
              <a:t>K</a:t>
            </a:r>
            <a:r>
              <a:rPr lang="de-DE" sz="2600" dirty="0" smtClean="0"/>
              <a:t>rafteinwirkung auf Kreuzband bei gleichzeitiger chronischer Gelenkentzündung;</a:t>
            </a:r>
          </a:p>
          <a:p>
            <a:r>
              <a:rPr lang="de-DE" sz="2600" dirty="0" smtClean="0">
                <a:solidFill>
                  <a:schemeClr val="tx1"/>
                </a:solidFill>
              </a:rPr>
              <a:t>Funktion des </a:t>
            </a:r>
            <a:r>
              <a:rPr lang="de-DE" sz="2600" dirty="0" err="1" smtClean="0">
                <a:solidFill>
                  <a:schemeClr val="tx1"/>
                </a:solidFill>
              </a:rPr>
              <a:t>vord</a:t>
            </a:r>
            <a:r>
              <a:rPr lang="de-DE" sz="2600" dirty="0" smtClean="0">
                <a:solidFill>
                  <a:schemeClr val="tx1"/>
                </a:solidFill>
              </a:rPr>
              <a:t>. Kreuzbandes: </a:t>
            </a:r>
            <a:r>
              <a:rPr lang="de-DE" sz="2600" dirty="0" smtClean="0"/>
              <a:t>Verhinderung des nach vorn </a:t>
            </a:r>
            <a:r>
              <a:rPr lang="de-DE" sz="2600" dirty="0"/>
              <a:t>G</a:t>
            </a:r>
            <a:r>
              <a:rPr lang="de-DE" sz="2600" dirty="0" smtClean="0"/>
              <a:t>leitens des Schienbeins gegenüber dem Femur</a:t>
            </a:r>
          </a:p>
          <a:p>
            <a:r>
              <a:rPr lang="de-DE" sz="2600" dirty="0" smtClean="0">
                <a:solidFill>
                  <a:schemeClr val="tx1"/>
                </a:solidFill>
              </a:rPr>
              <a:t>Diagnose: </a:t>
            </a:r>
            <a:r>
              <a:rPr lang="de-DE" sz="2600" dirty="0" smtClean="0"/>
              <a:t>Schubladen- und </a:t>
            </a:r>
            <a:r>
              <a:rPr lang="de-DE" sz="2600" dirty="0" err="1"/>
              <a:t>T</a:t>
            </a:r>
            <a:r>
              <a:rPr lang="de-DE" sz="2600" dirty="0" err="1" smtClean="0"/>
              <a:t>ibiakompressionstest</a:t>
            </a:r>
            <a:r>
              <a:rPr lang="de-DE" sz="2600" dirty="0" smtClean="0"/>
              <a:t> (meist unter Sedierung), partielle Risse: Arthroskopie,    Röntgen: nicht zur Diagnostik, aber zur OP-Vorbereitung;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816424" cy="365125"/>
          </a:xfrm>
        </p:spPr>
        <p:txBody>
          <a:bodyPr/>
          <a:lstStyle/>
          <a:p>
            <a:r>
              <a:rPr lang="de-DE" dirty="0" smtClean="0"/>
              <a:t>Dr. Volker Jähnig, Leipzig, </a:t>
            </a:r>
          </a:p>
          <a:p>
            <a:r>
              <a:rPr lang="de-DE" dirty="0" smtClean="0"/>
              <a:t>Fachtierarzt für Kleintiere, Zier-, Zoo- und Wildvögel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76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de-DE" dirty="0"/>
              <a:t>v</a:t>
            </a:r>
            <a:r>
              <a:rPr lang="de-DE" dirty="0" smtClean="0"/>
              <a:t>orderer Kreuzbandriss - Behandlung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de-DE" sz="2400" dirty="0" smtClean="0">
                <a:solidFill>
                  <a:schemeClr val="tx1"/>
                </a:solidFill>
              </a:rPr>
              <a:t>Faktoren: </a:t>
            </a:r>
          </a:p>
          <a:p>
            <a:pPr lvl="1">
              <a:buFont typeface="Courier New" pitchFamily="49" charset="0"/>
              <a:buChar char="o"/>
            </a:pPr>
            <a:r>
              <a:rPr lang="de-DE" sz="2000" dirty="0" smtClean="0"/>
              <a:t>Alter</a:t>
            </a:r>
          </a:p>
          <a:p>
            <a:pPr lvl="1">
              <a:buFont typeface="Courier New" pitchFamily="49" charset="0"/>
              <a:buChar char="o"/>
            </a:pPr>
            <a:r>
              <a:rPr lang="de-DE" sz="2000" dirty="0" smtClean="0"/>
              <a:t>Größe und Rasse</a:t>
            </a:r>
          </a:p>
          <a:p>
            <a:pPr lvl="1">
              <a:buFont typeface="Courier New" pitchFamily="49" charset="0"/>
              <a:buChar char="o"/>
            </a:pPr>
            <a:r>
              <a:rPr lang="de-DE" sz="2000" dirty="0" smtClean="0"/>
              <a:t>Übergewicht</a:t>
            </a:r>
          </a:p>
          <a:p>
            <a:pPr lvl="1">
              <a:buFont typeface="Courier New" pitchFamily="49" charset="0"/>
              <a:buChar char="o"/>
            </a:pPr>
            <a:r>
              <a:rPr lang="de-DE" sz="2000" dirty="0" smtClean="0"/>
              <a:t>Gelenkgesundheit Hüfte</a:t>
            </a:r>
          </a:p>
          <a:p>
            <a:pPr lvl="1">
              <a:buFont typeface="Courier New" pitchFamily="49" charset="0"/>
              <a:buChar char="o"/>
            </a:pPr>
            <a:r>
              <a:rPr lang="de-DE" sz="2000" dirty="0" smtClean="0"/>
              <a:t>Schilddrüsenerkrankung</a:t>
            </a:r>
          </a:p>
          <a:p>
            <a:pPr lvl="1">
              <a:buFont typeface="Courier New" pitchFamily="49" charset="0"/>
              <a:buChar char="o"/>
            </a:pPr>
            <a:r>
              <a:rPr lang="de-DE" sz="2000" dirty="0" smtClean="0"/>
              <a:t>Cushing Syndrom (Nebennierenerkrankung)</a:t>
            </a:r>
          </a:p>
          <a:p>
            <a:pPr lvl="1">
              <a:buFont typeface="Courier New" pitchFamily="49" charset="0"/>
              <a:buChar char="o"/>
            </a:pPr>
            <a:r>
              <a:rPr lang="de-DE" sz="2000" dirty="0" smtClean="0"/>
              <a:t>Junghund: reines Trauma </a:t>
            </a:r>
          </a:p>
          <a:p>
            <a:pPr lvl="1">
              <a:buFont typeface="Wingdings" pitchFamily="2" charset="2"/>
              <a:buChar char="§"/>
            </a:pPr>
            <a:endParaRPr lang="de-DE" sz="2000" dirty="0" smtClean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38600" cy="45365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Konservative Therapie:</a:t>
            </a:r>
          </a:p>
          <a:p>
            <a:pPr lvl="1">
              <a:buFont typeface="Courier New" pitchFamily="49" charset="0"/>
              <a:buChar char="o"/>
            </a:pPr>
            <a:r>
              <a:rPr lang="de-DE" sz="2000" dirty="0"/>
              <a:t>Ruhe, Schmerz- und Entzündungshemmer (NSAID)</a:t>
            </a:r>
          </a:p>
          <a:p>
            <a:pPr lvl="1">
              <a:buFont typeface="Courier New" pitchFamily="49" charset="0"/>
              <a:buChar char="o"/>
            </a:pPr>
            <a:r>
              <a:rPr lang="de-DE" sz="2000" dirty="0"/>
              <a:t>Gewichtskontrolle</a:t>
            </a:r>
          </a:p>
          <a:p>
            <a:pPr lvl="1">
              <a:buFont typeface="Courier New" pitchFamily="49" charset="0"/>
              <a:buChar char="o"/>
            </a:pPr>
            <a:r>
              <a:rPr lang="de-DE" sz="2000" dirty="0" smtClean="0"/>
              <a:t>Physiotherapie</a:t>
            </a:r>
          </a:p>
          <a:p>
            <a:pPr marL="457200" lvl="1" indent="0">
              <a:buNone/>
            </a:pPr>
            <a:endParaRPr lang="de-DE" sz="2000" dirty="0" smtClean="0"/>
          </a:p>
          <a:p>
            <a:r>
              <a:rPr lang="de-DE" sz="2400" dirty="0" smtClean="0">
                <a:solidFill>
                  <a:schemeClr val="tx1"/>
                </a:solidFill>
              </a:rPr>
              <a:t>Chirurgische Therapie:</a:t>
            </a:r>
          </a:p>
          <a:p>
            <a:pPr lvl="1">
              <a:buFont typeface="Courier New" pitchFamily="49" charset="0"/>
              <a:buChar char="o"/>
            </a:pPr>
            <a:r>
              <a:rPr lang="de-DE" sz="2000" dirty="0" smtClean="0"/>
              <a:t>Menisken untersuchen, ggf. behandeln</a:t>
            </a:r>
          </a:p>
          <a:p>
            <a:pPr lvl="1">
              <a:buFont typeface="Courier New" pitchFamily="49" charset="0"/>
              <a:buChar char="o"/>
            </a:pPr>
            <a:r>
              <a:rPr lang="de-DE" sz="2000" dirty="0" smtClean="0"/>
              <a:t>Gelenkreinigung </a:t>
            </a:r>
            <a:r>
              <a:rPr lang="de-DE" sz="2000" dirty="0"/>
              <a:t>(Spülung</a:t>
            </a:r>
            <a:r>
              <a:rPr lang="de-DE" sz="1600" dirty="0" smtClean="0"/>
              <a:t>)</a:t>
            </a:r>
          </a:p>
          <a:p>
            <a:pPr lvl="1">
              <a:buFont typeface="Courier New" pitchFamily="49" charset="0"/>
              <a:buChar char="o"/>
            </a:pPr>
            <a:r>
              <a:rPr lang="de-DE" sz="2000" dirty="0" smtClean="0"/>
              <a:t>&gt; 300 OP-Methoden</a:t>
            </a:r>
            <a:endParaRPr lang="de-DE" sz="2000" dirty="0"/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Leipzig, Fachtierarzt für Kleintiere, Zier-, Zoo- und Wildvögel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37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Leipzig, Fachtierarzt für Kleintiere, Zier-, Zoo- und Wildvögel</a:t>
            </a:r>
            <a:endParaRPr lang="de-DE"/>
          </a:p>
        </p:txBody>
      </p:sp>
      <p:pic>
        <p:nvPicPr>
          <p:cNvPr id="5" name="Picture 2" descr="C:\Dokumente und Einstellungen\DrJaehnig\Eigene Dateien\Eigene Bilder\Kreuzbandriss\Kreuzbandri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30629" cy="57606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8845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/>
              <a:t>v</a:t>
            </a:r>
            <a:r>
              <a:rPr lang="de-DE" dirty="0" smtClean="0"/>
              <a:t>orderer Kreuzbandriss - </a:t>
            </a:r>
            <a:r>
              <a:rPr lang="de-DE" dirty="0"/>
              <a:t>C</a:t>
            </a:r>
            <a:r>
              <a:rPr lang="de-DE" dirty="0" smtClean="0"/>
              <a:t>hirurgie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1600" dirty="0" smtClean="0"/>
              <a:t>intrakapsuläre Raffung nach </a:t>
            </a:r>
            <a:r>
              <a:rPr lang="de-DE" sz="1600" dirty="0" err="1" smtClean="0"/>
              <a:t>Meusteege</a:t>
            </a:r>
            <a:endParaRPr lang="de-DE" sz="1600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sz="1600" dirty="0" smtClean="0"/>
          </a:p>
          <a:p>
            <a:r>
              <a:rPr lang="de-DE" sz="1600" dirty="0" smtClean="0"/>
              <a:t>extrakapsuläre Bandtechniken:</a:t>
            </a:r>
            <a:endParaRPr lang="de-DE" sz="16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248472" cy="365125"/>
          </a:xfrm>
        </p:spPr>
        <p:txBody>
          <a:bodyPr/>
          <a:lstStyle/>
          <a:p>
            <a:r>
              <a:rPr lang="de-DE" dirty="0" smtClean="0"/>
              <a:t>Dr. Volker Jähnig, Leipzig, </a:t>
            </a:r>
          </a:p>
          <a:p>
            <a:r>
              <a:rPr lang="de-DE" dirty="0" smtClean="0"/>
              <a:t>Fachtierarzt für Kleintiere, Zier-, Zoo- und Wildvögel</a:t>
            </a:r>
            <a:endParaRPr lang="de-DE" dirty="0"/>
          </a:p>
        </p:txBody>
      </p:sp>
      <p:pic>
        <p:nvPicPr>
          <p:cNvPr id="2050" name="Picture 2" descr="C:\Dokumente und Einstellungen\DrJaehnig\Eigene Dateien\Eigene Bilder\Kreuzbandriss\Kreuzbandriss 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7340"/>
            <a:ext cx="3420235" cy="441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kumente und Einstellungen\DrJaehnig\Eigene Dateien\Eigene Bilder\Kreuzbandriss\Kreuzbandriss 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7"/>
            <a:ext cx="3470844" cy="175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kumente und Einstellungen\DrJaehnig\Eigene Dateien\Eigene Bilder\Kreuzbandriss\Kreuzbandriss 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74704"/>
            <a:ext cx="3470844" cy="219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51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vorderer Kreuzbandriss - </a:t>
            </a:r>
            <a:r>
              <a:rPr lang="de-DE" dirty="0"/>
              <a:t>C</a:t>
            </a:r>
            <a:r>
              <a:rPr lang="de-DE" dirty="0" smtClean="0"/>
              <a:t>hirurgie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5460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 smtClean="0"/>
              <a:t>Vorteile Bandersatztechniken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de-DE" sz="2200" dirty="0"/>
              <a:t>e</a:t>
            </a:r>
            <a:r>
              <a:rPr lang="de-DE" sz="2200" dirty="0" smtClean="0"/>
              <a:t>infache Durchführung</a:t>
            </a:r>
          </a:p>
          <a:p>
            <a:r>
              <a:rPr lang="de-DE" sz="2200" dirty="0"/>
              <a:t>k</a:t>
            </a:r>
            <a:r>
              <a:rPr lang="de-DE" sz="2200" dirty="0" smtClean="0"/>
              <a:t>urze OP-Dauer</a:t>
            </a:r>
          </a:p>
          <a:p>
            <a:r>
              <a:rPr lang="de-DE" sz="2200" dirty="0"/>
              <a:t>g</a:t>
            </a:r>
            <a:r>
              <a:rPr lang="de-DE" sz="2200" dirty="0" smtClean="0"/>
              <a:t>eringer Materialeinsatz</a:t>
            </a:r>
          </a:p>
          <a:p>
            <a:r>
              <a:rPr lang="de-DE" sz="2200" dirty="0"/>
              <a:t>k</a:t>
            </a:r>
            <a:r>
              <a:rPr lang="de-DE" sz="2200" dirty="0" smtClean="0"/>
              <a:t>eine Knochendurchtrennung</a:t>
            </a:r>
          </a:p>
          <a:p>
            <a:r>
              <a:rPr lang="de-DE" sz="2200" dirty="0" smtClean="0"/>
              <a:t>90 bis 95 % gute Langzeit-ergebnisse auch bei großen Hunderassen</a:t>
            </a:r>
          </a:p>
          <a:p>
            <a:r>
              <a:rPr lang="de-DE" sz="2200" dirty="0"/>
              <a:t>n</a:t>
            </a:r>
            <a:r>
              <a:rPr lang="de-DE" sz="2200" dirty="0" smtClean="0"/>
              <a:t>iedrigere Kosten</a:t>
            </a:r>
          </a:p>
          <a:p>
            <a:r>
              <a:rPr lang="de-DE" sz="2200" dirty="0" smtClean="0">
                <a:solidFill>
                  <a:schemeClr val="tx1"/>
                </a:solidFill>
              </a:rPr>
              <a:t>Neue Bandersatz-Materialien werden die Ergebnisse weiter verbessern!</a:t>
            </a:r>
            <a:endParaRPr lang="de-DE" sz="2200" dirty="0">
              <a:solidFill>
                <a:schemeClr val="tx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2001" y="1556792"/>
            <a:ext cx="4248471" cy="5677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dirty="0" smtClean="0"/>
              <a:t>Vorteile Änderung Biomechanik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sz="2200" dirty="0"/>
              <a:t>g</a:t>
            </a:r>
            <a:r>
              <a:rPr lang="de-DE" sz="2200" dirty="0" smtClean="0"/>
              <a:t>eeignet für schwere Hunde </a:t>
            </a:r>
            <a:r>
              <a:rPr lang="de-DE" sz="2200" dirty="0"/>
              <a:t> </a:t>
            </a:r>
            <a:r>
              <a:rPr lang="de-DE" sz="2200" dirty="0" smtClean="0"/>
              <a:t> &gt; 30 kg und junge,</a:t>
            </a:r>
            <a:r>
              <a:rPr lang="de-DE" sz="2200" dirty="0"/>
              <a:t> </a:t>
            </a:r>
            <a:r>
              <a:rPr lang="de-DE" sz="2200" dirty="0" smtClean="0"/>
              <a:t>bewegungsfreudige Tiere</a:t>
            </a:r>
          </a:p>
          <a:p>
            <a:r>
              <a:rPr lang="de-DE" sz="2200" dirty="0"/>
              <a:t>d</a:t>
            </a:r>
            <a:r>
              <a:rPr lang="de-DE" sz="2200" dirty="0" smtClean="0"/>
              <a:t>ynamische Gelenkstabilität – schnellere Wiederbenutzung der Gliedmaße nach 8 Wochen</a:t>
            </a:r>
          </a:p>
          <a:p>
            <a:r>
              <a:rPr lang="de-DE" sz="2200" dirty="0" smtClean="0"/>
              <a:t>langsameres Fortschreiten der Arthrose</a:t>
            </a:r>
          </a:p>
          <a:p>
            <a:endParaRPr lang="de-DE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411760" y="6381328"/>
            <a:ext cx="4320480" cy="365125"/>
          </a:xfrm>
        </p:spPr>
        <p:txBody>
          <a:bodyPr/>
          <a:lstStyle/>
          <a:p>
            <a:r>
              <a:rPr lang="de-DE" dirty="0" smtClean="0"/>
              <a:t>Dr. Volker Jähnig, Leipzig, </a:t>
            </a:r>
          </a:p>
          <a:p>
            <a:r>
              <a:rPr lang="de-DE" dirty="0" smtClean="0"/>
              <a:t>Fachtierarzt für Kleintiere, Zier-, Zoo- und Wildvögel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988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Vorderer Kreuzbandriss - Chirurgie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52573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 smtClean="0"/>
              <a:t>Nachteile Bandersatz	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Lockerung möglich</a:t>
            </a:r>
          </a:p>
          <a:p>
            <a:r>
              <a:rPr lang="de-DE" dirty="0" smtClean="0"/>
              <a:t>Infektionsgefahr</a:t>
            </a:r>
          </a:p>
          <a:p>
            <a:r>
              <a:rPr lang="de-DE" dirty="0"/>
              <a:t>l</a:t>
            </a:r>
            <a:r>
              <a:rPr lang="de-DE" dirty="0" smtClean="0"/>
              <a:t>angsamer Heilung (12 – 16 Wochen)</a:t>
            </a:r>
          </a:p>
          <a:p>
            <a:r>
              <a:rPr lang="de-DE" smtClean="0"/>
              <a:t>Fortschreiten der Arthrose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4176463" cy="5040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de-DE" sz="2200" dirty="0" smtClean="0"/>
              <a:t>Nachteile Änderung </a:t>
            </a:r>
            <a:r>
              <a:rPr lang="de-DE" sz="2200" dirty="0"/>
              <a:t>B</a:t>
            </a:r>
            <a:r>
              <a:rPr lang="de-DE" sz="2200" dirty="0" smtClean="0"/>
              <a:t>iomechanik</a:t>
            </a:r>
            <a:endParaRPr lang="de-DE" sz="220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75447" cy="39512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/>
              <a:t>s</a:t>
            </a:r>
            <a:r>
              <a:rPr lang="de-DE" dirty="0" smtClean="0"/>
              <a:t>pezielles Instrumentarium notwendig</a:t>
            </a:r>
          </a:p>
          <a:p>
            <a:r>
              <a:rPr lang="de-DE" dirty="0"/>
              <a:t>k</a:t>
            </a:r>
            <a:r>
              <a:rPr lang="de-DE" dirty="0" smtClean="0"/>
              <a:t>omplexe OP-Technik mit höherer </a:t>
            </a:r>
            <a:r>
              <a:rPr lang="de-DE" dirty="0"/>
              <a:t>K</a:t>
            </a:r>
            <a:r>
              <a:rPr lang="de-DE" dirty="0" smtClean="0"/>
              <a:t>omplikationsrate in der Einarbeitung,</a:t>
            </a:r>
          </a:p>
          <a:p>
            <a:r>
              <a:rPr lang="de-DE" dirty="0" smtClean="0"/>
              <a:t>hohe Infektionsgefahr </a:t>
            </a:r>
          </a:p>
          <a:p>
            <a:r>
              <a:rPr lang="de-DE" dirty="0" smtClean="0"/>
              <a:t>Komplikationen gravierender</a:t>
            </a:r>
          </a:p>
          <a:p>
            <a:r>
              <a:rPr lang="de-DE" dirty="0" smtClean="0"/>
              <a:t>hohe Kosten</a:t>
            </a:r>
          </a:p>
          <a:p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627784" y="6309320"/>
            <a:ext cx="3975720" cy="365125"/>
          </a:xfrm>
        </p:spPr>
        <p:txBody>
          <a:bodyPr/>
          <a:lstStyle/>
          <a:p>
            <a:r>
              <a:rPr lang="de-DE" dirty="0" smtClean="0"/>
              <a:t>Dr. Volker Jähnig, Leipzig, </a:t>
            </a:r>
          </a:p>
          <a:p>
            <a:r>
              <a:rPr lang="de-DE" dirty="0" smtClean="0"/>
              <a:t>Fachtierarzt für Kleintiere, Zier-, Zoo- und Wildvögel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163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486400" cy="56673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z="2800" dirty="0" smtClean="0"/>
              <a:t>Danke für Ihr Interesse! – Fragen??</a:t>
            </a:r>
            <a:endParaRPr lang="de-DE" sz="2800" dirty="0"/>
          </a:p>
        </p:txBody>
      </p:sp>
      <p:pic>
        <p:nvPicPr>
          <p:cNvPr id="13" name="Bildplatzhalter 1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" b="2017"/>
          <a:stretch>
            <a:fillRect/>
          </a:stretch>
        </p:blipFill>
        <p:spPr>
          <a:xfrm>
            <a:off x="1763688" y="1052736"/>
            <a:ext cx="5486400" cy="4114800"/>
          </a:xfrm>
        </p:spPr>
      </p:pic>
      <p:sp>
        <p:nvSpPr>
          <p:cNvPr id="10" name="Inhaltsplatzhalter 9"/>
          <p:cNvSpPr>
            <a:spLocks noGrp="1"/>
          </p:cNvSpPr>
          <p:nvPr>
            <p:ph type="body" sz="half" idx="2"/>
          </p:nvPr>
        </p:nvSpPr>
        <p:spPr>
          <a:xfrm>
            <a:off x="1691680" y="5229200"/>
            <a:ext cx="5630416" cy="94887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de-DE" sz="2400" dirty="0"/>
              <a:t>Hunde haben alle guten Eigenschaften der Menschen, ohne gleichzeitig ihre Fehler zu besitzen</a:t>
            </a:r>
            <a:r>
              <a:rPr lang="de-DE" sz="2400" dirty="0" smtClean="0"/>
              <a:t>.</a:t>
            </a:r>
          </a:p>
          <a:p>
            <a:pPr marL="0" indent="0" algn="ctr">
              <a:buNone/>
            </a:pPr>
            <a:r>
              <a:rPr lang="de-DE" sz="2400" dirty="0" smtClean="0"/>
              <a:t>Friedrich der Große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456384" cy="365125"/>
          </a:xfrm>
        </p:spPr>
        <p:txBody>
          <a:bodyPr/>
          <a:lstStyle/>
          <a:p>
            <a:r>
              <a:rPr lang="de-DE" dirty="0" smtClean="0"/>
              <a:t>Dr. Volker Jähnig, Leipzig, </a:t>
            </a:r>
          </a:p>
          <a:p>
            <a:r>
              <a:rPr lang="de-DE" dirty="0" smtClean="0"/>
              <a:t>Fachtierarzt für Kleintiere, Zier-, Zoo- und Wildvögel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350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z="2800" b="1" dirty="0" smtClean="0"/>
              <a:t>Hüftgelenkdysplasie – Warum immer noch ein Thema?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8712" y="1628800"/>
            <a:ext cx="8352928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z="2600" dirty="0" smtClean="0"/>
              <a:t>Hüftgelenksdysplasie: eine der am häufigsten untersuchten und züchterisch beeinflussten Krankheiten unserer Hunde</a:t>
            </a:r>
          </a:p>
          <a:p>
            <a:r>
              <a:rPr lang="de-DE" sz="2600" dirty="0" smtClean="0"/>
              <a:t>Seit fast 50 Jahren (1965) </a:t>
            </a:r>
          </a:p>
          <a:p>
            <a:pPr marL="0" indent="0">
              <a:buNone/>
            </a:pPr>
            <a:r>
              <a:rPr lang="de-DE" sz="2600" dirty="0" smtClean="0"/>
              <a:t>    durch</a:t>
            </a:r>
            <a:r>
              <a:rPr lang="de-DE" sz="2600" dirty="0"/>
              <a:t> </a:t>
            </a:r>
            <a:r>
              <a:rPr lang="de-DE" sz="2600" dirty="0" err="1" smtClean="0"/>
              <a:t>HD-Röntgen</a:t>
            </a:r>
            <a:r>
              <a:rPr lang="de-DE" sz="2600" dirty="0" smtClean="0"/>
              <a:t> bekämpft</a:t>
            </a:r>
          </a:p>
          <a:p>
            <a:pPr marL="0" indent="0">
              <a:buNone/>
            </a:pPr>
            <a:endParaRPr lang="de-DE" sz="2600" dirty="0" smtClean="0"/>
          </a:p>
          <a:p>
            <a:r>
              <a:rPr lang="de-DE" sz="2600" dirty="0" smtClean="0"/>
              <a:t>Verbesserung des HD Befalls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600" dirty="0"/>
              <a:t> </a:t>
            </a:r>
            <a:r>
              <a:rPr lang="de-DE" sz="2600" dirty="0" smtClean="0"/>
              <a:t>   in betroffenen Rassen von ca. 45 % </a:t>
            </a:r>
            <a:r>
              <a:rPr lang="de-DE" sz="2600" dirty="0" smtClean="0">
                <a:solidFill>
                  <a:schemeClr val="tx1"/>
                </a:solidFill>
              </a:rPr>
              <a:t>auf 25 % </a:t>
            </a:r>
            <a:r>
              <a:rPr lang="de-DE" sz="2600" dirty="0" smtClean="0"/>
              <a:t>-</a:t>
            </a:r>
            <a:r>
              <a:rPr lang="de-DE" dirty="0" smtClean="0"/>
              <a:t>                	</a:t>
            </a:r>
            <a:r>
              <a:rPr lang="de-DE" b="1" dirty="0" smtClean="0">
                <a:solidFill>
                  <a:schemeClr val="tx1"/>
                </a:solidFill>
              </a:rPr>
              <a:t>nach 50 Jahren Zuchtauswahl!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71800" y="6381328"/>
            <a:ext cx="3600400" cy="365125"/>
          </a:xfrm>
        </p:spPr>
        <p:txBody>
          <a:bodyPr/>
          <a:lstStyle/>
          <a:p>
            <a:r>
              <a:rPr lang="de-DE" dirty="0" smtClean="0"/>
              <a:t>Dr. Volker Jähnig, Leipzig, </a:t>
            </a:r>
          </a:p>
          <a:p>
            <a:r>
              <a:rPr lang="de-DE" dirty="0" smtClean="0"/>
              <a:t>Fachtierarzt für Kleintiere, Zier-, Zoo- und Wildvögel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92896"/>
            <a:ext cx="3099243" cy="217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13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dirty="0" smtClean="0"/>
              <a:t>Hüftgelenkdysplasie – Definition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de-DE" sz="2600" dirty="0" smtClean="0"/>
              <a:t>HD: Inkongruenz </a:t>
            </a:r>
            <a:r>
              <a:rPr lang="de-DE" sz="2600" dirty="0"/>
              <a:t>zwischen </a:t>
            </a:r>
            <a:r>
              <a:rPr lang="de-DE" sz="2600" dirty="0" smtClean="0"/>
              <a:t>der Gelenkpfanne </a:t>
            </a:r>
            <a:r>
              <a:rPr lang="de-DE" sz="2600" dirty="0"/>
              <a:t>der Hüfte (</a:t>
            </a:r>
            <a:r>
              <a:rPr lang="de-DE" sz="2600" dirty="0" err="1"/>
              <a:t>Acetabulum</a:t>
            </a:r>
            <a:r>
              <a:rPr lang="de-DE" sz="2600" dirty="0"/>
              <a:t>) </a:t>
            </a:r>
            <a:r>
              <a:rPr lang="de-DE" sz="2600" dirty="0" smtClean="0"/>
              <a:t>und dem </a:t>
            </a:r>
            <a:r>
              <a:rPr lang="de-DE" sz="2600" dirty="0"/>
              <a:t>Kopf des Oberschenkels (</a:t>
            </a:r>
            <a:r>
              <a:rPr lang="de-DE" sz="2600" dirty="0" err="1"/>
              <a:t>Femurkopf</a:t>
            </a:r>
            <a:r>
              <a:rPr lang="de-DE" sz="2600" dirty="0" smtClean="0"/>
              <a:t>) sowie</a:t>
            </a:r>
            <a:endParaRPr lang="de-DE" sz="2600" dirty="0"/>
          </a:p>
          <a:p>
            <a:r>
              <a:rPr lang="de-DE" sz="2600" dirty="0" smtClean="0"/>
              <a:t>Lockerung </a:t>
            </a:r>
            <a:r>
              <a:rPr lang="de-DE" sz="2600" dirty="0"/>
              <a:t>der Bänder im </a:t>
            </a:r>
            <a:r>
              <a:rPr lang="de-DE" sz="2600" dirty="0" smtClean="0"/>
              <a:t>Hüftgelenk</a:t>
            </a:r>
          </a:p>
          <a:p>
            <a:r>
              <a:rPr lang="de-DE" sz="2600" dirty="0" smtClean="0"/>
              <a:t>meist beidseitig, unterschiedlich </a:t>
            </a:r>
          </a:p>
          <a:p>
            <a:pPr marL="0" indent="0">
              <a:buNone/>
            </a:pPr>
            <a:r>
              <a:rPr lang="de-DE" sz="2600" dirty="0"/>
              <a:t> </a:t>
            </a:r>
            <a:r>
              <a:rPr lang="de-DE" sz="2600" dirty="0" smtClean="0"/>
              <a:t>   stark ausgeprägt</a:t>
            </a:r>
          </a:p>
          <a:p>
            <a:r>
              <a:rPr lang="de-DE" sz="2600" dirty="0" smtClean="0"/>
              <a:t>Wachstum in ersten 15 Monaten,</a:t>
            </a:r>
          </a:p>
          <a:p>
            <a:pPr marL="0" indent="0">
              <a:buNone/>
            </a:pPr>
            <a:r>
              <a:rPr lang="de-DE" sz="2600" dirty="0" smtClean="0"/>
              <a:t>    wahrscheinlich aber Entwicklung bis </a:t>
            </a:r>
          </a:p>
          <a:p>
            <a:pPr marL="0" indent="0">
              <a:buNone/>
            </a:pPr>
            <a:r>
              <a:rPr lang="de-DE" sz="2600" dirty="0" smtClean="0"/>
              <a:t>    zum 4. Monat abgeschlossen und dann</a:t>
            </a:r>
          </a:p>
          <a:p>
            <a:pPr marL="0" indent="0">
              <a:buNone/>
            </a:pPr>
            <a:r>
              <a:rPr lang="de-DE" sz="2600" dirty="0"/>
              <a:t> </a:t>
            </a:r>
            <a:r>
              <a:rPr lang="de-DE" sz="2600" dirty="0" smtClean="0"/>
              <a:t>   „nur“ noch Größenzunahme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744416" cy="365125"/>
          </a:xfrm>
        </p:spPr>
        <p:txBody>
          <a:bodyPr/>
          <a:lstStyle/>
          <a:p>
            <a:r>
              <a:rPr lang="de-DE" dirty="0" smtClean="0"/>
              <a:t>Dr. Volker Jähnig, Leipzig,</a:t>
            </a:r>
          </a:p>
          <a:p>
            <a:r>
              <a:rPr lang="de-DE" dirty="0" smtClean="0"/>
              <a:t> Fachtierarzt für Kleintiere, Zier-, Zoo- und Wildvögel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613" y="3140968"/>
            <a:ext cx="234515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41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Hüftgelenksdysplasie - Ursachen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b="1" u="sng" dirty="0" smtClean="0">
                <a:solidFill>
                  <a:schemeClr val="tx2">
                    <a:lumMod val="75000"/>
                  </a:schemeClr>
                </a:solidFill>
              </a:rPr>
              <a:t>Vererbung:</a:t>
            </a:r>
            <a:r>
              <a:rPr lang="de-DE" b="1" dirty="0" smtClean="0"/>
              <a:t> </a:t>
            </a:r>
            <a:r>
              <a:rPr lang="de-DE" sz="2600" dirty="0" smtClean="0"/>
              <a:t>dominantes Hauptgen;       Heritabilität (Erblichkeit) vorwiegend im </a:t>
            </a:r>
            <a:r>
              <a:rPr lang="de-DE" sz="2600" dirty="0"/>
              <a:t>Bereich von </a:t>
            </a:r>
            <a:r>
              <a:rPr lang="de-DE" sz="2600" dirty="0" smtClean="0"/>
              <a:t>h² </a:t>
            </a:r>
            <a:r>
              <a:rPr lang="de-DE" sz="2600" dirty="0"/>
              <a:t>= 0,20 bis </a:t>
            </a:r>
            <a:r>
              <a:rPr lang="de-DE" sz="2600" dirty="0" smtClean="0"/>
              <a:t>0,40</a:t>
            </a:r>
            <a:endParaRPr lang="de-DE" sz="2600" dirty="0"/>
          </a:p>
          <a:p>
            <a:r>
              <a:rPr lang="de-DE" b="1" u="sng" dirty="0" smtClean="0">
                <a:solidFill>
                  <a:schemeClr val="tx2">
                    <a:lumMod val="75000"/>
                  </a:schemeClr>
                </a:solidFill>
              </a:rPr>
              <a:t>umweltbedingte Ursachen:</a:t>
            </a:r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de-DE" sz="2600" dirty="0"/>
              <a:t>e</a:t>
            </a:r>
            <a:r>
              <a:rPr lang="de-DE" sz="2600" dirty="0" smtClean="0"/>
              <a:t>nergie- und kalziumreiche Fütterung und hohe Körpermasse-Zunahme führt zur Gelenkbelastung, </a:t>
            </a:r>
          </a:p>
          <a:p>
            <a:r>
              <a:rPr lang="de-DE" sz="2600" dirty="0" smtClean="0"/>
              <a:t>aus der genetischen Anlage Dysplasie entwickelt sich     </a:t>
            </a:r>
            <a:r>
              <a:rPr lang="de-DE" sz="2600" dirty="0"/>
              <a:t>e</a:t>
            </a:r>
            <a:r>
              <a:rPr lang="de-DE" sz="2600" dirty="0" smtClean="0"/>
              <a:t>in lockeres Gelenk mit Arthrose (abbauende Gelenkentzündung)</a:t>
            </a:r>
            <a:endParaRPr lang="de-DE" sz="2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672408" cy="365125"/>
          </a:xfrm>
        </p:spPr>
        <p:txBody>
          <a:bodyPr/>
          <a:lstStyle/>
          <a:p>
            <a:r>
              <a:rPr lang="de-DE" dirty="0" smtClean="0"/>
              <a:t>Dr. Volker Jähnig, Leipzig, </a:t>
            </a:r>
          </a:p>
          <a:p>
            <a:r>
              <a:rPr lang="de-DE" dirty="0" smtClean="0"/>
              <a:t>Fachtierarzt für Kleintiere, Zier-, Zoo- und Wildvögel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684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Hüftgelenkdysplasie - 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07288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de-DE" sz="2600" dirty="0" smtClean="0"/>
              <a:t>Dysplasie und/oder Lockerheit des Gelenkes führt zum „Ausschlagen“ der Gelenkpfanne im Becken und damit zu Schmerzen schon beim </a:t>
            </a:r>
            <a:r>
              <a:rPr lang="de-DE" sz="2600" dirty="0" err="1" smtClean="0"/>
              <a:t>Junghund</a:t>
            </a:r>
            <a:endParaRPr lang="de-DE" sz="2600" dirty="0" smtClean="0"/>
          </a:p>
          <a:p>
            <a:r>
              <a:rPr lang="de-DE" sz="2600" dirty="0" smtClean="0"/>
              <a:t>Frühe Entwicklung von Arthrose: entzündete, schmerzhafte Gelenke stabilisieren sich durch Kalkeinlagerungen</a:t>
            </a:r>
          </a:p>
          <a:p>
            <a:r>
              <a:rPr lang="de-DE" sz="2600" dirty="0" smtClean="0">
                <a:solidFill>
                  <a:schemeClr val="bg1"/>
                </a:solidFill>
              </a:rPr>
              <a:t>aber: </a:t>
            </a:r>
            <a:r>
              <a:rPr lang="de-DE" sz="2600" dirty="0" smtClean="0"/>
              <a:t>hochgradige HD muss bei guter </a:t>
            </a:r>
            <a:r>
              <a:rPr lang="de-DE" sz="2600" dirty="0" err="1" smtClean="0"/>
              <a:t>Bemuskelung</a:t>
            </a:r>
            <a:r>
              <a:rPr lang="de-DE" sz="2600" dirty="0" smtClean="0"/>
              <a:t> und Training nicht zu Schmerzen führen, Arthrose entwickelt sich langsam!</a:t>
            </a:r>
          </a:p>
          <a:p>
            <a:r>
              <a:rPr lang="de-DE" sz="2600" dirty="0" smtClean="0"/>
              <a:t>geringgradige HD kann zu Arthrose mit starker Lahmheit und Muskelschwund führen</a:t>
            </a:r>
            <a:endParaRPr lang="de-DE" sz="2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Leipzig, Fachtierarzt für Kleintiere, Zier-, Zoo- und Wildvögel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66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dirty="0" smtClean="0"/>
              <a:t>HD – Häufigkeit und Rassen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54455" y="1700808"/>
            <a:ext cx="5626968" cy="396043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sz="2600" dirty="0" smtClean="0"/>
              <a:t>Bis zu 40 % der Hunde großer und mittelgroßer Rassen HD positiv</a:t>
            </a:r>
          </a:p>
          <a:p>
            <a:pPr>
              <a:spcBef>
                <a:spcPts val="0"/>
              </a:spcBef>
            </a:pPr>
            <a:r>
              <a:rPr lang="de-DE" sz="2600" dirty="0" smtClean="0"/>
              <a:t>Best. Leistungsrassen nicht betroffen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600" dirty="0" smtClean="0"/>
              <a:t>     (</a:t>
            </a:r>
            <a:r>
              <a:rPr lang="de-DE" sz="2600" dirty="0" err="1" smtClean="0"/>
              <a:t>Sib</a:t>
            </a:r>
            <a:r>
              <a:rPr lang="de-DE" sz="2600" dirty="0" smtClean="0"/>
              <a:t>. Husky, Collies, </a:t>
            </a:r>
            <a:r>
              <a:rPr lang="de-DE" sz="2600" dirty="0" err="1" smtClean="0"/>
              <a:t>Mallinois</a:t>
            </a:r>
            <a:r>
              <a:rPr lang="de-DE" sz="2600" dirty="0" smtClean="0"/>
              <a:t>, Wind-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600" dirty="0"/>
              <a:t> </a:t>
            </a:r>
            <a:r>
              <a:rPr lang="de-DE" sz="2600" dirty="0" smtClean="0"/>
              <a:t>    </a:t>
            </a:r>
            <a:r>
              <a:rPr lang="de-DE" sz="2600" dirty="0" err="1" smtClean="0"/>
              <a:t>hunde</a:t>
            </a:r>
            <a:r>
              <a:rPr lang="de-DE" sz="2600" dirty="0" smtClean="0"/>
              <a:t>) </a:t>
            </a:r>
            <a:r>
              <a:rPr lang="de-DE" sz="2600" dirty="0"/>
              <a:t> </a:t>
            </a:r>
            <a:r>
              <a:rPr lang="de-DE" sz="2600" dirty="0" smtClean="0"/>
              <a:t>– Zucht auf Leistung, keine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600" dirty="0"/>
              <a:t> </a:t>
            </a:r>
            <a:r>
              <a:rPr lang="de-DE" sz="2600" dirty="0" smtClean="0"/>
              <a:t>    Hunde mit Lahmheiten zur Zucht </a:t>
            </a:r>
          </a:p>
          <a:p>
            <a:pPr>
              <a:spcBef>
                <a:spcPts val="0"/>
              </a:spcBef>
            </a:pPr>
            <a:r>
              <a:rPr lang="de-DE" sz="2600" dirty="0" smtClean="0"/>
              <a:t>Best. Rassen trotz HD Kontrolle weiterhin hoher </a:t>
            </a:r>
            <a:r>
              <a:rPr lang="de-DE" sz="2600" dirty="0"/>
              <a:t>A</a:t>
            </a:r>
            <a:r>
              <a:rPr lang="de-DE" sz="2600" dirty="0" smtClean="0"/>
              <a:t>nteil an HD 2 und 3 (DSH, Boxer, Retriever etc.)</a:t>
            </a:r>
            <a:endParaRPr lang="de-DE" sz="26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>
          <a:xfrm>
            <a:off x="6073824" y="1700808"/>
            <a:ext cx="2602632" cy="3951288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Leipzig, Fachtierarzt für Kleintiere, Zier-, Zoo- und Wildvögel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23" y="1700808"/>
            <a:ext cx="259228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77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Hüftgelenksdysplasie - Diagnostik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de-DE" sz="2600" u="sng" dirty="0" smtClean="0">
                <a:solidFill>
                  <a:schemeClr val="tx1"/>
                </a:solidFill>
              </a:rPr>
              <a:t>Ortolani-Test: </a:t>
            </a:r>
            <a:r>
              <a:rPr lang="de-DE" sz="2600" dirty="0" smtClean="0"/>
              <a:t>ab 8. Wo. Durchführbar – Test auf Luxierbarkeit der Gelenke</a:t>
            </a:r>
          </a:p>
          <a:p>
            <a:r>
              <a:rPr lang="de-DE" sz="2600" u="sng" dirty="0" smtClean="0">
                <a:solidFill>
                  <a:schemeClr val="tx1"/>
                </a:solidFill>
              </a:rPr>
              <a:t>Frühröntgen: </a:t>
            </a:r>
            <a:r>
              <a:rPr lang="de-DE" sz="2600" dirty="0" smtClean="0"/>
              <a:t>ab 16. Wo. bei positivem Ortolani-Test bzw. Schmerzen im Hüftgelenk</a:t>
            </a:r>
          </a:p>
          <a:p>
            <a:r>
              <a:rPr lang="de-DE" sz="2600" u="sng" dirty="0" smtClean="0">
                <a:solidFill>
                  <a:schemeClr val="tx1"/>
                </a:solidFill>
              </a:rPr>
              <a:t>PennHyp-Verfahren: </a:t>
            </a:r>
            <a:r>
              <a:rPr lang="de-DE" sz="2600" dirty="0" smtClean="0"/>
              <a:t>HD-Aufnahme, die die Lockerheit des Gelenks nachweist (ab 16. Wo.)</a:t>
            </a:r>
          </a:p>
          <a:p>
            <a:r>
              <a:rPr lang="de-DE" sz="2600" u="sng" dirty="0" smtClean="0">
                <a:solidFill>
                  <a:schemeClr val="tx1"/>
                </a:solidFill>
              </a:rPr>
              <a:t>HD-Röntgen</a:t>
            </a:r>
            <a:r>
              <a:rPr lang="de-DE" sz="2600" dirty="0" smtClean="0"/>
              <a:t> (gestreckt und gebeugt) – immer in Anästhesie (Tierschutz, Qualität der Aufnahme)</a:t>
            </a:r>
          </a:p>
          <a:p>
            <a:r>
              <a:rPr lang="de-DE" sz="2600" u="sng" dirty="0" smtClean="0">
                <a:solidFill>
                  <a:schemeClr val="tx1"/>
                </a:solidFill>
              </a:rPr>
              <a:t>Gendiagnostik: </a:t>
            </a:r>
            <a:r>
              <a:rPr lang="de-DE" sz="2600" dirty="0" smtClean="0"/>
              <a:t>in der Entwicklung, noch nicht praxisrelevant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Leipzig, Fachtierarzt für Kleintiere, Zier-, Zoo- und Wildvögel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8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de-DE" dirty="0" smtClean="0"/>
              <a:t>Hüftgelenkdysplasie - Zuchtmaßnahmen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z="2600" dirty="0" smtClean="0"/>
              <a:t>Zuchtausschluss auch von Hunden mit geringgradiger HD (HD 1, 2 und 3);</a:t>
            </a:r>
          </a:p>
          <a:p>
            <a:r>
              <a:rPr lang="de-DE" sz="2600" dirty="0" smtClean="0"/>
              <a:t>Zuchtausschluss von Hunden, deren Nachkommen HD positiv untersucht werden (Zuchtwertschätzung);</a:t>
            </a:r>
          </a:p>
          <a:p>
            <a:r>
              <a:rPr lang="de-DE" sz="2600" dirty="0" smtClean="0"/>
              <a:t>Einsenden aller </a:t>
            </a:r>
            <a:r>
              <a:rPr lang="de-DE" sz="2600" dirty="0" err="1" smtClean="0"/>
              <a:t>HD-Aufnahmen</a:t>
            </a:r>
            <a:r>
              <a:rPr lang="de-DE" sz="2600" dirty="0" smtClean="0"/>
              <a:t>, auch von Hunden, die im Vorröntgen schon HD zeigen, da sonst Verfälschung der Statistik, keine Rückschlüsse auf Elternverpaarung möglich</a:t>
            </a:r>
          </a:p>
          <a:p>
            <a:r>
              <a:rPr lang="de-DE" sz="2600" dirty="0" smtClean="0"/>
              <a:t>Transponder-Kennzeichung und Abstammungsnachweis zur Sicherheit</a:t>
            </a:r>
            <a:endParaRPr lang="de-DE" sz="2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16424" cy="365125"/>
          </a:xfrm>
        </p:spPr>
        <p:txBody>
          <a:bodyPr/>
          <a:lstStyle/>
          <a:p>
            <a:r>
              <a:rPr lang="de-DE" dirty="0" smtClean="0"/>
              <a:t>Dr. Volker Jähnig, Leipzig, </a:t>
            </a:r>
          </a:p>
          <a:p>
            <a:r>
              <a:rPr lang="de-DE" dirty="0" smtClean="0"/>
              <a:t>Fachtierarzt für Kleintiere, Zier-, Zoo- und Wildvögel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786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1717</Words>
  <Application>Microsoft Office PowerPoint</Application>
  <PresentationFormat>Bildschirmpräsentation (4:3)</PresentationFormat>
  <Paragraphs>261</Paragraphs>
  <Slides>28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Larissa</vt:lpstr>
      <vt:lpstr>Neues zur Diagnostik und Therapie von Hüfte, Cauda equina, Ellenbogen und Knie</vt:lpstr>
      <vt:lpstr>Neues zur Diagnostik und  Therapie von Hüfte, Cauda equina, Ellenbogen und Knie</vt:lpstr>
      <vt:lpstr>Hüftgelenkdysplasie – Warum immer noch ein Thema?</vt:lpstr>
      <vt:lpstr>Hüftgelenkdysplasie – Definition</vt:lpstr>
      <vt:lpstr>Hüftgelenksdysplasie - Ursachen</vt:lpstr>
      <vt:lpstr>Hüftgelenkdysplasie - Folgen</vt:lpstr>
      <vt:lpstr>HD – Häufigkeit und Rassen</vt:lpstr>
      <vt:lpstr>Hüftgelenksdysplasie - Diagnostik</vt:lpstr>
      <vt:lpstr>Hüftgelenkdysplasie - Zuchtmaßnahmen</vt:lpstr>
      <vt:lpstr>Hüftgelenksdysplasie - Frühdiagnostik</vt:lpstr>
      <vt:lpstr>Hüftgelenkdysplasie – Therapie</vt:lpstr>
      <vt:lpstr>Denervierung Hüftgelenk - Prinzip</vt:lpstr>
      <vt:lpstr>Denervierung Hüftgelenk - Vorteile</vt:lpstr>
      <vt:lpstr>Cauda equina Syndrom - Definition</vt:lpstr>
      <vt:lpstr>Cauda-equina-Syndrom - Ursache</vt:lpstr>
      <vt:lpstr>Cauda-equina-Syndrom - Klinik</vt:lpstr>
      <vt:lpstr>Cauda-equina-Syndrom - Therapie</vt:lpstr>
      <vt:lpstr>Ellenbogendysplasie - Definition</vt:lpstr>
      <vt:lpstr>Ellenbogendysplasie - Anatomie</vt:lpstr>
      <vt:lpstr>Ellenbogendysplasie - Formen</vt:lpstr>
      <vt:lpstr>Ellenbogendysplasie - Therapie</vt:lpstr>
      <vt:lpstr>vorderer Kreuzbandriss - Definition</vt:lpstr>
      <vt:lpstr>vorderer Kreuzbandriss - Behandlung</vt:lpstr>
      <vt:lpstr>PowerPoint-Präsentation</vt:lpstr>
      <vt:lpstr>vorderer Kreuzbandriss - Chirurgie</vt:lpstr>
      <vt:lpstr>vorderer Kreuzbandriss - Chirurgie</vt:lpstr>
      <vt:lpstr>Vorderer Kreuzbandriss - Chirurgie</vt:lpstr>
      <vt:lpstr>Danke für Ihr Interesse! – Fragen??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Neues zur Diagnostik und Therapie von Hüfte und Knie</dc:title>
  <dc:creator>Volker Jähnig</dc:creator>
  <cp:lastModifiedBy>Volker</cp:lastModifiedBy>
  <cp:revision>117</cp:revision>
  <dcterms:created xsi:type="dcterms:W3CDTF">2011-09-14T14:05:23Z</dcterms:created>
  <dcterms:modified xsi:type="dcterms:W3CDTF">2012-03-20T06:18:51Z</dcterms:modified>
</cp:coreProperties>
</file>