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4" r:id="rId4"/>
    <p:sldId id="261" r:id="rId5"/>
    <p:sldId id="259" r:id="rId6"/>
    <p:sldId id="260" r:id="rId7"/>
    <p:sldId id="262" r:id="rId8"/>
    <p:sldId id="263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  <p:sldId id="278" r:id="rId22"/>
    <p:sldId id="279" r:id="rId23"/>
    <p:sldId id="275" r:id="rId24"/>
    <p:sldId id="280" r:id="rId25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C1686CB-1DF7-4938-9D0A-C9CFB4CF8F57}" type="datetimeFigureOut">
              <a:rPr lang="de-DE" smtClean="0"/>
              <a:t>04.07.2015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DA3F0E5-3D52-4D52-B314-9FA630479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60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41D48-793F-4AF6-BDD4-16FF4F921C68}" type="datetimeFigureOut">
              <a:rPr lang="de-DE" smtClean="0"/>
              <a:t>04.07.2015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AB92-7312-4934-9E74-3B137AFF7D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83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2D03-E5BB-4910-A3D2-4A7EF44B20E7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76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AE6-33AC-430B-BE11-7CB76CD173D5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A75E-7504-4EF8-8A1E-0A67A750D631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1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6D2-C48D-455B-A977-81D35E3FD964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25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6AB5-5A93-4416-B244-7B4285C016F0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1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B12-A61A-45EF-80D2-E37FC5BA85AF}" type="datetime1">
              <a:rPr lang="de-DE" smtClean="0"/>
              <a:t>04.07.2015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7D4-C35F-46BD-81F6-C363131E63E5}" type="datetime1">
              <a:rPr lang="de-DE" smtClean="0"/>
              <a:t>04.07.2015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55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9FE-3982-4690-9AE5-3F2E639163C4}" type="datetime1">
              <a:rPr lang="de-DE" smtClean="0"/>
              <a:t>04.07.2015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93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63C3-70B0-4655-BC39-0995E65C90AE}" type="datetime1">
              <a:rPr lang="de-DE" smtClean="0"/>
              <a:t>04.07.2015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1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A51D-E0C4-4CAF-88A2-04C8A2402708}" type="datetime1">
              <a:rPr lang="de-DE" smtClean="0"/>
              <a:t>04.07.2015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49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A81-6DC4-4DF1-B06F-9E0354B10FD8}" type="datetime1">
              <a:rPr lang="de-DE" smtClean="0"/>
              <a:t>04.07.2015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35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8510-C587-4424-896E-DADA92C1CF6E}" type="datetime1">
              <a:rPr lang="de-DE" smtClean="0"/>
              <a:t>04.07.2015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D00D-27A8-423E-9C24-CECECEE93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Zucht – tierärztliche Betreuung </a:t>
            </a:r>
            <a:br>
              <a:rPr lang="de-DE" dirty="0" smtClean="0"/>
            </a:br>
            <a:r>
              <a:rPr lang="de-DE" dirty="0" smtClean="0"/>
              <a:t>von der Belegung bis zum Wurf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endParaRPr lang="de-DE" sz="24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>
              <a:buNone/>
              <a:defRPr/>
            </a:pPr>
            <a:r>
              <a:rPr lang="de-DE" sz="2400" b="1" dirty="0" smtClean="0">
                <a:solidFill>
                  <a:prstClr val="black">
                    <a:tint val="75000"/>
                  </a:prstClr>
                </a:solidFill>
              </a:rPr>
              <a:t>Dr</a:t>
            </a:r>
            <a:r>
              <a:rPr lang="de-DE" sz="2400" b="1" dirty="0">
                <a:solidFill>
                  <a:prstClr val="black">
                    <a:tint val="75000"/>
                  </a:prstClr>
                </a:solidFill>
              </a:rPr>
              <a:t>. med. vet. Volker Jähnig</a:t>
            </a:r>
            <a:r>
              <a:rPr lang="de-DE" sz="2400" dirty="0">
                <a:solidFill>
                  <a:prstClr val="black">
                    <a:tint val="75000"/>
                  </a:prstClr>
                </a:solidFill>
              </a:rPr>
              <a:t>	</a:t>
            </a:r>
          </a:p>
          <a:p>
            <a:pPr marL="0" lvl="0" indent="0">
              <a:buNone/>
              <a:defRPr/>
            </a:pPr>
            <a:r>
              <a:rPr lang="de-DE" sz="2400" dirty="0">
                <a:solidFill>
                  <a:prstClr val="black">
                    <a:tint val="75000"/>
                  </a:prstClr>
                </a:solidFill>
              </a:rPr>
              <a:t>Fachtierarzt für Kleintiere,</a:t>
            </a:r>
          </a:p>
          <a:p>
            <a:pPr marL="0" lvl="0" indent="0">
              <a:buNone/>
              <a:defRPr/>
            </a:pPr>
            <a:r>
              <a:rPr lang="de-DE" sz="2400" dirty="0">
                <a:solidFill>
                  <a:prstClr val="black">
                    <a:tint val="75000"/>
                  </a:prstClr>
                </a:solidFill>
              </a:rPr>
              <a:t>ZB Zier-, Zoo- und Wildvögel</a:t>
            </a:r>
          </a:p>
          <a:p>
            <a:pPr lvl="0" algn="l">
              <a:defRPr/>
            </a:pPr>
            <a:endParaRPr lang="de-DE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l">
              <a:defRPr/>
            </a:pPr>
            <a:endParaRPr lang="de-DE" sz="2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l">
              <a:buNone/>
              <a:defRPr/>
            </a:pPr>
            <a:r>
              <a:rPr lang="de-DE" sz="2200" dirty="0">
                <a:solidFill>
                  <a:prstClr val="black">
                    <a:tint val="75000"/>
                  </a:prstClr>
                </a:solidFill>
              </a:rPr>
              <a:t>	</a:t>
            </a:r>
            <a:r>
              <a:rPr lang="de-DE" sz="2200" dirty="0" smtClean="0">
                <a:solidFill>
                  <a:prstClr val="black">
                    <a:tint val="75000"/>
                  </a:prstClr>
                </a:solidFill>
              </a:rPr>
              <a:t>Kleintierpraxen </a:t>
            </a:r>
            <a:r>
              <a:rPr lang="de-DE" sz="2200" dirty="0">
                <a:solidFill>
                  <a:prstClr val="black">
                    <a:tint val="75000"/>
                  </a:prstClr>
                </a:solidFill>
              </a:rPr>
              <a:t>in:</a:t>
            </a:r>
          </a:p>
          <a:p>
            <a:pPr marL="0" lvl="0" indent="0" algn="l">
              <a:buNone/>
              <a:defRPr/>
            </a:pPr>
            <a:r>
              <a:rPr lang="de-DE" sz="2200" b="1" dirty="0" smtClean="0">
                <a:solidFill>
                  <a:prstClr val="black">
                    <a:tint val="75000"/>
                  </a:prstClr>
                </a:solidFill>
              </a:rPr>
              <a:t>	Leipzig </a:t>
            </a:r>
            <a:r>
              <a:rPr lang="de-DE" sz="2200" b="1" dirty="0">
                <a:solidFill>
                  <a:prstClr val="black">
                    <a:tint val="75000"/>
                  </a:prstClr>
                </a:solidFill>
              </a:rPr>
              <a:t>– Schönefeld </a:t>
            </a:r>
            <a:r>
              <a:rPr lang="de-DE" sz="2200" dirty="0">
                <a:solidFill>
                  <a:prstClr val="black">
                    <a:tint val="75000"/>
                  </a:prstClr>
                </a:solidFill>
              </a:rPr>
              <a:t>und </a:t>
            </a:r>
          </a:p>
          <a:p>
            <a:pPr marL="0" lvl="0" indent="0" algn="l">
              <a:buNone/>
              <a:defRPr/>
            </a:pPr>
            <a:r>
              <a:rPr lang="de-DE" sz="2200" b="1" dirty="0" smtClean="0">
                <a:solidFill>
                  <a:prstClr val="black">
                    <a:tint val="75000"/>
                  </a:prstClr>
                </a:solidFill>
              </a:rPr>
              <a:t>	Leipzig </a:t>
            </a:r>
            <a:r>
              <a:rPr lang="de-DE" sz="2200" b="1" dirty="0">
                <a:solidFill>
                  <a:prstClr val="black">
                    <a:tint val="75000"/>
                  </a:prstClr>
                </a:solidFill>
              </a:rPr>
              <a:t>– Mockau</a:t>
            </a:r>
          </a:p>
          <a:p>
            <a:endParaRPr lang="de-DE" sz="2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de-DE" sz="2400" dirty="0" smtClean="0"/>
              <a:t>Vertragspraxis Tierheim Leipzig</a:t>
            </a:r>
          </a:p>
          <a:p>
            <a:r>
              <a:rPr lang="de-DE" sz="2400" dirty="0" smtClean="0"/>
              <a:t>Vertragspraxis Wildpark Leipzig</a:t>
            </a:r>
          </a:p>
          <a:p>
            <a:r>
              <a:rPr lang="de-DE" sz="2400" dirty="0" smtClean="0"/>
              <a:t>Vertragspraxis Ökol. Station Borna</a:t>
            </a:r>
          </a:p>
          <a:p>
            <a:r>
              <a:rPr lang="de-DE" sz="2400" dirty="0" smtClean="0"/>
              <a:t>Vertragspraxis Bunter Hund Leipzig</a:t>
            </a:r>
          </a:p>
          <a:p>
            <a:r>
              <a:rPr lang="de-DE" sz="2400" dirty="0" smtClean="0"/>
              <a:t>Delegierter der Sächsischen Landestierärztekammer</a:t>
            </a:r>
          </a:p>
          <a:p>
            <a:pPr marL="0" indent="0">
              <a:buNone/>
            </a:pPr>
            <a:r>
              <a:rPr lang="de-DE" sz="2400" dirty="0" smtClean="0"/>
              <a:t>	</a:t>
            </a:r>
            <a:r>
              <a:rPr lang="de-DE" sz="1500" dirty="0" smtClean="0"/>
              <a:t>Vorsitzender Berufsausschuss </a:t>
            </a:r>
          </a:p>
          <a:p>
            <a:pPr marL="400050" lvl="1" indent="0">
              <a:buNone/>
            </a:pPr>
            <a:r>
              <a:rPr lang="de-DE" sz="1500" dirty="0" smtClean="0"/>
              <a:t>       	Mitglied im Ausschuss für Tierschutz</a:t>
            </a:r>
          </a:p>
          <a:p>
            <a:endParaRPr lang="de-DE" sz="2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7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Deckakt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Fehlerhaftes </a:t>
            </a:r>
            <a:r>
              <a:rPr lang="de-DE" sz="2000" b="1" dirty="0" err="1" smtClean="0"/>
              <a:t>Deckmanagment</a:t>
            </a:r>
            <a:r>
              <a:rPr lang="de-DE" sz="2000" b="1" dirty="0" smtClean="0"/>
              <a:t>:</a:t>
            </a:r>
          </a:p>
          <a:p>
            <a:r>
              <a:rPr lang="de-DE" sz="1800" dirty="0"/>
              <a:t>l</a:t>
            </a:r>
            <a:r>
              <a:rPr lang="de-DE" sz="1800" dirty="0" smtClean="0"/>
              <a:t>ange Autofahrten</a:t>
            </a:r>
          </a:p>
          <a:p>
            <a:r>
              <a:rPr lang="de-DE" sz="1800" dirty="0" smtClean="0"/>
              <a:t>hohe </a:t>
            </a:r>
            <a:r>
              <a:rPr lang="de-DE" sz="1800" dirty="0"/>
              <a:t>T</a:t>
            </a:r>
            <a:r>
              <a:rPr lang="de-DE" sz="1800" dirty="0" smtClean="0"/>
              <a:t>emperaturen</a:t>
            </a:r>
          </a:p>
          <a:p>
            <a:r>
              <a:rPr lang="de-DE" sz="1800" dirty="0" smtClean="0"/>
              <a:t>Schwüle Witterung</a:t>
            </a:r>
          </a:p>
          <a:p>
            <a:r>
              <a:rPr lang="de-DE" sz="1800" dirty="0"/>
              <a:t>m</a:t>
            </a:r>
            <a:r>
              <a:rPr lang="de-DE" sz="1800" dirty="0" smtClean="0"/>
              <a:t>ed. Behandlung der Hündin, damit Autofahren vertragen wird</a:t>
            </a:r>
          </a:p>
          <a:p>
            <a:r>
              <a:rPr lang="de-DE" sz="1800" dirty="0" smtClean="0"/>
              <a:t>Keine Pause zwischen Ankunft und Zusammenführung mit Rüde</a:t>
            </a:r>
          </a:p>
          <a:p>
            <a:r>
              <a:rPr lang="de-DE" sz="1800" dirty="0" smtClean="0"/>
              <a:t>fremde </a:t>
            </a:r>
            <a:r>
              <a:rPr lang="de-DE" sz="1800" dirty="0"/>
              <a:t>M</a:t>
            </a:r>
            <a:r>
              <a:rPr lang="de-DE" sz="1800" dirty="0" smtClean="0"/>
              <a:t>enschen </a:t>
            </a:r>
            <a:r>
              <a:rPr lang="de-DE" sz="1800" dirty="0" smtClean="0"/>
              <a:t>am </a:t>
            </a:r>
            <a:r>
              <a:rPr lang="de-DE" sz="1800" dirty="0" err="1" smtClean="0"/>
              <a:t>Deckort</a:t>
            </a:r>
            <a:endParaRPr lang="de-DE" sz="1800" dirty="0" smtClean="0"/>
          </a:p>
          <a:p>
            <a:r>
              <a:rPr lang="de-DE" sz="1800" dirty="0" smtClean="0"/>
              <a:t>Kombination unerfahrene Hündin und unerfahrener Rüde</a:t>
            </a: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693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09" y="2564904"/>
            <a:ext cx="35349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8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Deckakt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andere Fehlerquellen:</a:t>
            </a:r>
            <a:endParaRPr lang="de-DE" sz="2000" b="1" dirty="0"/>
          </a:p>
          <a:p>
            <a:r>
              <a:rPr lang="de-DE" sz="1800" dirty="0" smtClean="0"/>
              <a:t>Falscher Deckzeitpunkt (meist zu früh) – wiederholen</a:t>
            </a:r>
          </a:p>
          <a:p>
            <a:r>
              <a:rPr lang="de-DE" sz="1800" dirty="0" smtClean="0"/>
              <a:t>Schmerzen in Hinterhand</a:t>
            </a:r>
          </a:p>
          <a:p>
            <a:r>
              <a:rPr lang="de-DE" sz="1800" dirty="0" smtClean="0"/>
              <a:t>Engstellen im Geschlechtstrakt (Scheideneingang) – evtl. KB</a:t>
            </a:r>
          </a:p>
          <a:p>
            <a:r>
              <a:rPr lang="de-DE" sz="1800" dirty="0" smtClean="0"/>
              <a:t>Fremdkörper, Entzündungen</a:t>
            </a:r>
          </a:p>
          <a:p>
            <a:r>
              <a:rPr lang="de-DE" sz="1800" dirty="0" smtClean="0"/>
              <a:t>Störung des Paarungsverhaltens:</a:t>
            </a:r>
          </a:p>
          <a:p>
            <a:pPr lvl="1"/>
            <a:r>
              <a:rPr lang="de-DE" sz="1600" dirty="0" smtClean="0"/>
              <a:t>Dominante Hündin – </a:t>
            </a:r>
            <a:r>
              <a:rPr lang="de-DE" sz="1600" dirty="0" err="1" smtClean="0"/>
              <a:t>subdom</a:t>
            </a:r>
            <a:r>
              <a:rPr lang="de-DE" sz="1600" dirty="0" smtClean="0"/>
              <a:t>. Rüde</a:t>
            </a:r>
          </a:p>
          <a:p>
            <a:pPr lvl="1"/>
            <a:r>
              <a:rPr lang="de-DE" sz="1600" dirty="0" smtClean="0"/>
              <a:t>Unzureichende Ausprägung des rezeptiven Verhaltens</a:t>
            </a:r>
          </a:p>
          <a:p>
            <a:pPr lvl="1"/>
            <a:r>
              <a:rPr lang="de-DE" sz="1600" dirty="0" smtClean="0"/>
              <a:t>„Hündin mag Rüden nicht!“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5178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9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Gravidität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1800" dirty="0" smtClean="0"/>
              <a:t>Befruchtung: im Eileiter</a:t>
            </a:r>
          </a:p>
          <a:p>
            <a:r>
              <a:rPr lang="de-DE" sz="1800" dirty="0" smtClean="0"/>
              <a:t>Ab 7. Tag nach Konzeption verteilen sich Embryonen in Gebärmutter</a:t>
            </a:r>
          </a:p>
          <a:p>
            <a:r>
              <a:rPr lang="de-DE" sz="1800" dirty="0" smtClean="0"/>
              <a:t>Ab 14. Tag Einnistung und Bildung einer Placenta</a:t>
            </a:r>
          </a:p>
          <a:p>
            <a:r>
              <a:rPr lang="de-DE" sz="1800" dirty="0" smtClean="0"/>
              <a:t>Embryonalphase mit 30 d beendet -&gt; Bildung von </a:t>
            </a:r>
            <a:r>
              <a:rPr lang="de-DE" sz="1800" dirty="0"/>
              <a:t>O</a:t>
            </a:r>
            <a:r>
              <a:rPr lang="de-DE" sz="1800" dirty="0" smtClean="0"/>
              <a:t>rganen – Fetus</a:t>
            </a:r>
          </a:p>
          <a:p>
            <a:r>
              <a:rPr lang="de-DE" sz="1800" dirty="0" err="1" smtClean="0"/>
              <a:t>Ampullenstadium</a:t>
            </a:r>
            <a:r>
              <a:rPr lang="de-DE" sz="1800" dirty="0" smtClean="0"/>
              <a:t>: kontrahierte Gebärmutterabschnitte trennen Fruchtanlagen – fühlbar 28. </a:t>
            </a:r>
            <a:r>
              <a:rPr lang="de-DE" sz="1800" dirty="0"/>
              <a:t> </a:t>
            </a:r>
            <a:r>
              <a:rPr lang="de-DE" sz="1800" dirty="0" smtClean="0"/>
              <a:t>Tag!</a:t>
            </a:r>
          </a:p>
          <a:p>
            <a:r>
              <a:rPr lang="de-DE" sz="1800" dirty="0" smtClean="0"/>
              <a:t>Dauer: 63 Tage (58 bis 72) – immer vom Tag der letzten Bedeckung aus zählen!</a:t>
            </a: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Trächtigkeitsdiagnostik:</a:t>
            </a:r>
            <a:endParaRPr lang="de-DE" sz="2000" b="1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600" b="1" dirty="0" smtClean="0"/>
              <a:t>Hormonell</a:t>
            </a:r>
            <a:r>
              <a:rPr lang="de-DE" sz="1600" dirty="0" smtClean="0"/>
              <a:t>: </a:t>
            </a:r>
            <a:r>
              <a:rPr lang="de-DE" sz="1600" dirty="0" err="1" smtClean="0"/>
              <a:t>Relaxin</a:t>
            </a:r>
            <a:r>
              <a:rPr lang="de-DE" sz="1600" dirty="0" smtClean="0"/>
              <a:t>-Bestimmung im Blut nach dem 25 Tag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600" b="1" dirty="0" smtClean="0"/>
              <a:t>Sonographie </a:t>
            </a:r>
            <a:r>
              <a:rPr lang="de-DE" sz="1600" dirty="0" smtClean="0"/>
              <a:t>ab </a:t>
            </a:r>
            <a:r>
              <a:rPr lang="de-DE" sz="1600" dirty="0" err="1" smtClean="0"/>
              <a:t>ca</a:t>
            </a:r>
            <a:r>
              <a:rPr lang="de-DE" sz="1600" dirty="0" smtClean="0"/>
              <a:t> 20. Tag (Gerätequalität + Erfahrung), ab 23. Tag </a:t>
            </a:r>
            <a:r>
              <a:rPr lang="de-DE" sz="1600" dirty="0"/>
              <a:t>H</a:t>
            </a:r>
            <a:r>
              <a:rPr lang="de-DE" sz="1600" dirty="0" smtClean="0"/>
              <a:t>erzaktion visualisierbar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600" b="1" dirty="0" smtClean="0"/>
              <a:t>Röntgen: </a:t>
            </a:r>
            <a:r>
              <a:rPr lang="de-DE" sz="1600" dirty="0" smtClean="0"/>
              <a:t>ab ca. 45. Tag Mineralisierung der Knochen – Anzahl der Feten abschätzbar – nicht exakt!</a:t>
            </a:r>
            <a:endParaRPr lang="de-DE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082020"/>
            <a:ext cx="2736304" cy="20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04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Gravidität – wie unterstützen?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Fütterung: </a:t>
            </a:r>
          </a:p>
          <a:p>
            <a:r>
              <a:rPr lang="de-DE" sz="1800" dirty="0" smtClean="0"/>
              <a:t>erst im letzten Drittel erhöhter Energiebedarf – hochwertiges Futter</a:t>
            </a:r>
          </a:p>
          <a:p>
            <a:r>
              <a:rPr lang="de-DE" sz="1800" dirty="0" smtClean="0"/>
              <a:t>Jedes kg zu viel behindert Geburt</a:t>
            </a:r>
          </a:p>
          <a:p>
            <a:r>
              <a:rPr lang="de-DE" sz="1800" dirty="0" smtClean="0"/>
              <a:t>Leichtes Bewegungstraining</a:t>
            </a:r>
          </a:p>
          <a:p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Impfung: </a:t>
            </a:r>
          </a:p>
          <a:p>
            <a:r>
              <a:rPr lang="de-DE" sz="2000" dirty="0" smtClean="0"/>
              <a:t>Vollimpfung möglichst vor Deckung – hoher </a:t>
            </a:r>
            <a:r>
              <a:rPr lang="de-DE" sz="2000" dirty="0" err="1" smtClean="0"/>
              <a:t>Ig</a:t>
            </a:r>
            <a:r>
              <a:rPr lang="de-DE" sz="2000" dirty="0" smtClean="0"/>
              <a:t>-Gehalt für Welpen!</a:t>
            </a:r>
          </a:p>
          <a:p>
            <a:r>
              <a:rPr lang="de-DE" sz="2000" b="1" dirty="0" smtClean="0"/>
              <a:t>Herpes-Impfung: </a:t>
            </a:r>
            <a:r>
              <a:rPr lang="de-DE" sz="2000" dirty="0" err="1"/>
              <a:t>C</a:t>
            </a:r>
            <a:r>
              <a:rPr lang="de-DE" sz="2000" dirty="0" err="1" smtClean="0"/>
              <a:t>anines</a:t>
            </a:r>
            <a:r>
              <a:rPr lang="de-DE" sz="2000" dirty="0" smtClean="0"/>
              <a:t> Herpesvirus ist Primärerreger Zwingerhusten, bedeutender Aborterreger und </a:t>
            </a:r>
            <a:r>
              <a:rPr lang="de-DE" sz="2000" dirty="0" err="1" smtClean="0"/>
              <a:t>Welpensterben</a:t>
            </a:r>
            <a:r>
              <a:rPr lang="de-DE" sz="2000" dirty="0" smtClean="0"/>
              <a:t> erste Lebenstage</a:t>
            </a:r>
          </a:p>
          <a:p>
            <a:r>
              <a:rPr lang="de-DE" sz="2000" dirty="0" smtClean="0"/>
              <a:t>Schema: 3 Wo nach Decken und 2 – 3 Wo vor Wurftermin</a:t>
            </a:r>
          </a:p>
          <a:p>
            <a:r>
              <a:rPr lang="de-DE" sz="2000" dirty="0" smtClean="0"/>
              <a:t>Welpen warm halten: Virus vermehrt sich bei 35 – 36 °C 1000 mal besser als bei 38 – 39 °C </a:t>
            </a:r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024336" cy="19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1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Geburtsvorbereitung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000" dirty="0" smtClean="0"/>
              <a:t>Wurfprotokoll: 1. Wehe, Zeit und Gewicht jedes Welpen, Geschlecht, Nachgeburt, </a:t>
            </a:r>
            <a:r>
              <a:rPr lang="de-DE" sz="2000" dirty="0" err="1" smtClean="0"/>
              <a:t>Temp</a:t>
            </a:r>
            <a:r>
              <a:rPr lang="de-DE" sz="2000" dirty="0" smtClean="0"/>
              <a:t>. Mutter, Kennzeichnung der Welpen</a:t>
            </a:r>
          </a:p>
          <a:p>
            <a:r>
              <a:rPr lang="de-DE" sz="2000" dirty="0" smtClean="0"/>
              <a:t>Wurfkiste: ruhige dunkle Lage (Wolfshöhle), umrandet, Rotlicht, Handtücher, Bettlaken,</a:t>
            </a:r>
          </a:p>
          <a:p>
            <a:r>
              <a:rPr lang="de-DE" sz="2000" dirty="0" smtClean="0"/>
              <a:t>Waage, Desinfektion, Vaseline</a:t>
            </a:r>
          </a:p>
          <a:p>
            <a:r>
              <a:rPr lang="de-DE" sz="2000" dirty="0" err="1" smtClean="0"/>
              <a:t>Welpenprotokoll</a:t>
            </a:r>
            <a:r>
              <a:rPr lang="de-DE" sz="2000" dirty="0" smtClean="0"/>
              <a:t>: tägl. Gewichte eintragen</a:t>
            </a:r>
          </a:p>
          <a:p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Temperaturmessung Muttertier:</a:t>
            </a:r>
          </a:p>
          <a:p>
            <a:r>
              <a:rPr lang="de-DE" sz="1800" dirty="0" smtClean="0"/>
              <a:t>mind. 2 x tägl. mehrere Tage vor </a:t>
            </a:r>
            <a:r>
              <a:rPr lang="de-DE" sz="1800" dirty="0" err="1" smtClean="0"/>
              <a:t>Ge-burt</a:t>
            </a:r>
            <a:r>
              <a:rPr lang="de-DE" sz="1800" dirty="0" smtClean="0"/>
              <a:t> anfangen, Rektal (38,0 – 39,0 °c)</a:t>
            </a:r>
          </a:p>
          <a:p>
            <a:r>
              <a:rPr lang="de-DE" sz="1800" dirty="0" smtClean="0"/>
              <a:t>Abfall auf 37,2 °</a:t>
            </a:r>
            <a:r>
              <a:rPr lang="de-DE" sz="1800" dirty="0" smtClean="0"/>
              <a:t>C bis unter 37 °C </a:t>
            </a:r>
            <a:r>
              <a:rPr lang="de-DE" sz="1800" dirty="0" smtClean="0"/>
              <a:t>mit </a:t>
            </a:r>
            <a:r>
              <a:rPr lang="de-DE" sz="1800" dirty="0" smtClean="0"/>
              <a:t>Eröffnungsphase</a:t>
            </a:r>
            <a:r>
              <a:rPr lang="de-DE" sz="1800" dirty="0" smtClean="0"/>
              <a:t>,</a:t>
            </a:r>
            <a:r>
              <a:rPr lang="de-DE" sz="1800" dirty="0"/>
              <a:t> </a:t>
            </a:r>
            <a:r>
              <a:rPr lang="de-DE" sz="1800" dirty="0" smtClean="0"/>
              <a:t>Anstieg mit Beginn Austreibungswehen;</a:t>
            </a:r>
          </a:p>
          <a:p>
            <a:r>
              <a:rPr lang="de-DE" sz="1800" dirty="0" smtClean="0"/>
              <a:t>Während Geburt und in den nächsten Tagen </a:t>
            </a:r>
            <a:r>
              <a:rPr lang="de-DE" sz="1800" dirty="0" err="1" smtClean="0"/>
              <a:t>Temp</a:t>
            </a:r>
            <a:r>
              <a:rPr lang="de-DE" sz="1800" dirty="0" smtClean="0"/>
              <a:t>. &gt; 39,5 °C – </a:t>
            </a:r>
            <a:r>
              <a:rPr lang="de-DE" sz="1800" dirty="0" smtClean="0"/>
              <a:t>tierärztliche Kontrolle </a:t>
            </a:r>
            <a:r>
              <a:rPr lang="de-DE" sz="1800" dirty="0" smtClean="0"/>
              <a:t>notwendig</a:t>
            </a:r>
          </a:p>
          <a:p>
            <a:r>
              <a:rPr lang="de-DE" sz="1800" dirty="0" smtClean="0"/>
              <a:t>&gt; 39,6 °C während Geburt und Geburtsstockung – Indikation Kaiserschnitt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23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Anzeichen für Geburt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000" b="1" dirty="0" smtClean="0"/>
              <a:t>Vorbereitungsphase:</a:t>
            </a:r>
          </a:p>
          <a:p>
            <a:pPr marL="0" indent="0">
              <a:buNone/>
            </a:pPr>
            <a:r>
              <a:rPr lang="de-DE" sz="2000" dirty="0" smtClean="0"/>
              <a:t>Ruheverlangen, Schutzbedürfnis, Rückzugsmöglichkeit der Hündin –vegetative Steuerung – äußere Reize absolut störend</a:t>
            </a:r>
          </a:p>
          <a:p>
            <a:r>
              <a:rPr lang="de-DE" sz="1800" dirty="0" smtClean="0"/>
              <a:t>Scharren, häufiges Urinieren, Unruhe</a:t>
            </a:r>
          </a:p>
          <a:p>
            <a:r>
              <a:rPr lang="de-DE" sz="1800" dirty="0" smtClean="0"/>
              <a:t>Belecken Vulva</a:t>
            </a:r>
          </a:p>
          <a:p>
            <a:r>
              <a:rPr lang="de-DE" sz="1800" dirty="0" smtClean="0"/>
              <a:t>Verstärktes Hecheln,</a:t>
            </a:r>
          </a:p>
          <a:p>
            <a:r>
              <a:rPr lang="de-DE" sz="1800" dirty="0" smtClean="0"/>
              <a:t>Futterverweigerung, Zittern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Eröffnungsphase:</a:t>
            </a:r>
          </a:p>
          <a:p>
            <a:pPr marL="0" indent="0">
              <a:buNone/>
            </a:pPr>
            <a:r>
              <a:rPr lang="de-DE" sz="1800" dirty="0" smtClean="0"/>
              <a:t>(12 h vor Beginn Geburt):</a:t>
            </a:r>
          </a:p>
          <a:p>
            <a:r>
              <a:rPr lang="de-DE" sz="1800" dirty="0" smtClean="0"/>
              <a:t>Einfallen Flanke</a:t>
            </a:r>
          </a:p>
          <a:p>
            <a:r>
              <a:rPr lang="de-DE" sz="1800" dirty="0" smtClean="0"/>
              <a:t>Temperatur sinkt ab um 1 bis 1,5 °C</a:t>
            </a:r>
          </a:p>
          <a:p>
            <a:r>
              <a:rPr lang="de-DE" sz="1800" dirty="0" smtClean="0"/>
              <a:t>Milch schießt ein</a:t>
            </a:r>
          </a:p>
          <a:p>
            <a:r>
              <a:rPr lang="de-DE" sz="1800" dirty="0" smtClean="0"/>
              <a:t>Erste Wehen – 1. Welpe gleitet in Geburtsweg</a:t>
            </a:r>
            <a:endParaRPr lang="de-DE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096344" cy="20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096344" cy="20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9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Geburt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Austreibungsphase:</a:t>
            </a:r>
          </a:p>
          <a:p>
            <a:pPr marL="0" indent="0">
              <a:buNone/>
            </a:pPr>
            <a:r>
              <a:rPr lang="de-DE" sz="2000" dirty="0" smtClean="0"/>
              <a:t>12 bis 24 Stunden</a:t>
            </a:r>
          </a:p>
          <a:p>
            <a:r>
              <a:rPr lang="de-DE" sz="2000" dirty="0" smtClean="0"/>
              <a:t>Muttermund voll eröffnet: </a:t>
            </a:r>
            <a:r>
              <a:rPr lang="de-DE" sz="2000" dirty="0"/>
              <a:t>E</a:t>
            </a:r>
            <a:r>
              <a:rPr lang="de-DE" sz="2000" dirty="0" smtClean="0"/>
              <a:t>insatz kräftiger Wehen (Presswehen)</a:t>
            </a:r>
          </a:p>
          <a:p>
            <a:r>
              <a:rPr lang="de-DE" sz="2000" dirty="0" smtClean="0"/>
              <a:t>Körpertemperatur steigt an</a:t>
            </a:r>
          </a:p>
          <a:p>
            <a:r>
              <a:rPr lang="de-DE" sz="2000" dirty="0" smtClean="0"/>
              <a:t>Heller </a:t>
            </a:r>
            <a:r>
              <a:rPr lang="de-DE" sz="2000" dirty="0" smtClean="0"/>
              <a:t>Ausfluss </a:t>
            </a:r>
            <a:r>
              <a:rPr lang="de-DE" sz="2000" dirty="0" smtClean="0"/>
              <a:t>vor 1. Welpen,</a:t>
            </a:r>
          </a:p>
          <a:p>
            <a:r>
              <a:rPr lang="de-DE" sz="2000" dirty="0" smtClean="0"/>
              <a:t>Seitenlage, Bauchpresse</a:t>
            </a:r>
          </a:p>
          <a:p>
            <a:r>
              <a:rPr lang="de-DE" sz="2000" dirty="0" smtClean="0"/>
              <a:t>Welpe wird mit anhängender Nachgeburt geboren</a:t>
            </a:r>
          </a:p>
          <a:p>
            <a:r>
              <a:rPr lang="de-DE" sz="2000" dirty="0" smtClean="0"/>
              <a:t>Fruchtwasser nach 1. Welpe grünlich bis schwarz</a:t>
            </a:r>
          </a:p>
          <a:p>
            <a:r>
              <a:rPr lang="de-DE" sz="2000" dirty="0" smtClean="0"/>
              <a:t>Abstände  wenige min. bis 1. Stunde, nicht &gt; 2 Stunden</a:t>
            </a:r>
          </a:p>
          <a:p>
            <a:r>
              <a:rPr lang="de-DE" sz="2000" dirty="0"/>
              <a:t>d</a:t>
            </a:r>
            <a:r>
              <a:rPr lang="de-DE" sz="2000" dirty="0" smtClean="0"/>
              <a:t>azwischen Brutpflege mit Milchaufnahme, Abgang Nachgeburten (innerhalb 15 min. nach Welpe)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38416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3126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58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Geburt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Nachgeburtsphase:</a:t>
            </a:r>
          </a:p>
          <a:p>
            <a:pPr marL="0" indent="0">
              <a:buNone/>
            </a:pPr>
            <a:r>
              <a:rPr lang="de-DE" sz="2000" dirty="0" smtClean="0"/>
              <a:t>15 bis 30 min nach Geburt des letzten Welpen</a:t>
            </a:r>
          </a:p>
          <a:p>
            <a:r>
              <a:rPr lang="de-DE" sz="2000" dirty="0" smtClean="0"/>
              <a:t>Baupresse und Abgang letzte Nachgeburt (Kontrolle: Sonographie)</a:t>
            </a:r>
          </a:p>
          <a:p>
            <a:r>
              <a:rPr lang="de-DE" sz="2000" dirty="0" smtClean="0"/>
              <a:t>Röntgenkontrolle auf letzten Welpen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Wurfgröße: </a:t>
            </a:r>
            <a:r>
              <a:rPr lang="de-DE" sz="2000" dirty="0" smtClean="0"/>
              <a:t>je nach Rasse</a:t>
            </a:r>
          </a:p>
          <a:p>
            <a:r>
              <a:rPr lang="de-DE" sz="2000" dirty="0" smtClean="0"/>
              <a:t>Bernhardiner: 7 – 9 </a:t>
            </a:r>
          </a:p>
          <a:p>
            <a:r>
              <a:rPr lang="de-DE" sz="2000" dirty="0" smtClean="0"/>
              <a:t>Deutsche Doggen: 6 – 7</a:t>
            </a:r>
          </a:p>
          <a:p>
            <a:r>
              <a:rPr lang="de-DE" sz="2000" dirty="0" smtClean="0"/>
              <a:t>Teckel: 4 – 5</a:t>
            </a:r>
          </a:p>
          <a:p>
            <a:r>
              <a:rPr lang="de-DE" sz="2000" dirty="0" smtClean="0"/>
              <a:t>Yorkshire </a:t>
            </a:r>
            <a:r>
              <a:rPr lang="de-DE" sz="2000" dirty="0" smtClean="0"/>
              <a:t>Terrier. 3 - 4</a:t>
            </a:r>
          </a:p>
          <a:p>
            <a:endParaRPr lang="de-DE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8" y="2492896"/>
            <a:ext cx="382718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64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Biologie der Nachgeburtsphase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000" dirty="0" smtClean="0"/>
              <a:t>Nachwehen mit Abgang der Restflüssigkeit aus Uterus und Gebärmutterhals schließt sich innerhalb 12 bis 24 Stunden</a:t>
            </a:r>
          </a:p>
          <a:p>
            <a:r>
              <a:rPr lang="de-DE" sz="2000" dirty="0" smtClean="0"/>
              <a:t>Gebärmutter bildet sich innerhalb einer Woche zurück</a:t>
            </a:r>
          </a:p>
          <a:p>
            <a:r>
              <a:rPr lang="de-DE" sz="2000" dirty="0" smtClean="0"/>
              <a:t>10. Tag nach der Geburt Ultraschall-Kontrolle der Gebärmutter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82" y="2276872"/>
            <a:ext cx="3680530" cy="2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8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Geburtsstockung – was ist unnormal?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Kennzeichen Geburtsstockung:</a:t>
            </a:r>
          </a:p>
          <a:p>
            <a:r>
              <a:rPr lang="de-DE" sz="2000" dirty="0" smtClean="0"/>
              <a:t>Störung Allgemeinbefinden der Mutter (Stöhnen, Erbrechen Zittern, Krämpfe, Seitenlage)</a:t>
            </a:r>
          </a:p>
          <a:p>
            <a:r>
              <a:rPr lang="de-DE" sz="2000" dirty="0" smtClean="0"/>
              <a:t>Abnormer Ausfluss aus Vulva (Eiter, Blut, </a:t>
            </a:r>
            <a:r>
              <a:rPr lang="de-DE" sz="2000" dirty="0" err="1" smtClean="0"/>
              <a:t>grünl</a:t>
            </a:r>
            <a:r>
              <a:rPr lang="de-DE" sz="2000" dirty="0" smtClean="0"/>
              <a:t>. Ausfluss vor 1. Welpen)</a:t>
            </a:r>
          </a:p>
          <a:p>
            <a:r>
              <a:rPr lang="de-DE" sz="2000" dirty="0" smtClean="0"/>
              <a:t>24 h nach Temperaturabfall ist noch kein Welpe geboren</a:t>
            </a:r>
          </a:p>
          <a:p>
            <a:r>
              <a:rPr lang="de-DE" sz="2000" dirty="0" smtClean="0"/>
              <a:t>Durch Ultraschall ermittelte Herzfrequenz Welpen &lt; 130 / min</a:t>
            </a:r>
          </a:p>
          <a:p>
            <a:r>
              <a:rPr lang="de-DE" sz="2000" dirty="0" smtClean="0"/>
              <a:t>Frucht in Geburtskanal &gt; 5 min.</a:t>
            </a:r>
          </a:p>
          <a:p>
            <a:r>
              <a:rPr lang="de-DE" sz="2000" dirty="0" smtClean="0"/>
              <a:t>Gesamtgeburtslänge &gt; 24 Stunden  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Bauchpresse und Abstand zwischen 2 Welpen &gt; 2 Stunden</a:t>
            </a:r>
          </a:p>
          <a:p>
            <a:r>
              <a:rPr lang="de-DE" sz="2000" dirty="0" smtClean="0"/>
              <a:t>Permanente Bauchpresse und kein Welpen innerhalb von 30 min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Reaktion:</a:t>
            </a:r>
            <a:r>
              <a:rPr lang="de-DE" sz="2000" b="1" dirty="0"/>
              <a:t> </a:t>
            </a:r>
            <a:r>
              <a:rPr lang="de-DE" sz="2000" dirty="0" smtClean="0"/>
              <a:t>tierärztliche geburtshilfliche Untersuchung!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Wo: </a:t>
            </a:r>
            <a:r>
              <a:rPr lang="de-DE" sz="2000" b="1" dirty="0" smtClean="0"/>
              <a:t>Kleintierpraxis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/>
              <a:t>– Tierarzt, der konservativ hilft, sollte auch </a:t>
            </a:r>
            <a:r>
              <a:rPr lang="de-DE" sz="2000" dirty="0"/>
              <a:t>K</a:t>
            </a:r>
            <a:r>
              <a:rPr lang="de-DE" sz="2000" dirty="0" smtClean="0"/>
              <a:t>aiserschnitt beherrschen!</a:t>
            </a:r>
          </a:p>
          <a:p>
            <a:pPr marL="0" indent="0">
              <a:buNone/>
            </a:pPr>
            <a:r>
              <a:rPr lang="de-DE" sz="2000" dirty="0" smtClean="0"/>
              <a:t>- 50 % der zunächst konservativ behandelten Geburten müssen später geschnitten werden!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20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Welche Fragen interessieren uns?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400" dirty="0" smtClean="0"/>
              <a:t>Welche Hunde zur Zucht?</a:t>
            </a:r>
          </a:p>
          <a:p>
            <a:r>
              <a:rPr lang="de-DE" sz="2400" dirty="0" smtClean="0"/>
              <a:t>Wie bereite ich Hündin und Rüde auf die Belegung vor?</a:t>
            </a:r>
          </a:p>
          <a:p>
            <a:r>
              <a:rPr lang="de-DE" sz="2400" dirty="0" smtClean="0"/>
              <a:t>Hündin – Wann ist der richtige Zeitpunkt?</a:t>
            </a:r>
          </a:p>
          <a:p>
            <a:endParaRPr lang="de-DE" sz="24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400" dirty="0" smtClean="0"/>
              <a:t>Rüde – Gesund??</a:t>
            </a:r>
          </a:p>
          <a:p>
            <a:r>
              <a:rPr lang="de-DE" sz="2400" dirty="0" smtClean="0"/>
              <a:t>Tragend oder Nichttragend?</a:t>
            </a:r>
          </a:p>
          <a:p>
            <a:r>
              <a:rPr lang="de-DE" sz="2400" dirty="0" smtClean="0"/>
              <a:t>Trächtigkeitsüberwachung – was ist sinnvoll?</a:t>
            </a:r>
          </a:p>
          <a:p>
            <a:r>
              <a:rPr lang="de-DE" sz="2400" dirty="0" smtClean="0"/>
              <a:t>Vorbereitung der Geburt?</a:t>
            </a:r>
          </a:p>
          <a:p>
            <a:r>
              <a:rPr lang="de-DE" sz="2400" dirty="0" smtClean="0"/>
              <a:t>Die Geburt – wann brauche ich Hilfe?</a:t>
            </a:r>
          </a:p>
          <a:p>
            <a:r>
              <a:rPr lang="de-DE" sz="2400" dirty="0" smtClean="0"/>
              <a:t>Kaiserschnitt – wann hilft nur noch das Skalpell?</a:t>
            </a:r>
          </a:p>
          <a:p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8" y="3789040"/>
            <a:ext cx="337911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8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Konservative Geburtshilfe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Voraussetzung: </a:t>
            </a:r>
          </a:p>
          <a:p>
            <a:r>
              <a:rPr lang="de-DE" sz="2000" dirty="0" smtClean="0"/>
              <a:t>Geburtsweg ohne Verengung</a:t>
            </a:r>
          </a:p>
          <a:p>
            <a:r>
              <a:rPr lang="de-DE" sz="2000" dirty="0" smtClean="0"/>
              <a:t>Allgemeinbefinden Hündin gut</a:t>
            </a:r>
          </a:p>
          <a:p>
            <a:r>
              <a:rPr lang="de-DE" sz="2000" dirty="0" smtClean="0"/>
              <a:t>Fetale </a:t>
            </a:r>
            <a:r>
              <a:rPr lang="de-DE" sz="2000" dirty="0"/>
              <a:t>H</a:t>
            </a:r>
            <a:r>
              <a:rPr lang="de-DE" sz="2000" dirty="0" smtClean="0"/>
              <a:t>erzfrequenz &gt; 130/min.</a:t>
            </a:r>
          </a:p>
          <a:p>
            <a:r>
              <a:rPr lang="de-DE" sz="2000" dirty="0" smtClean="0"/>
              <a:t>Keine Querlage des ersten Fetus</a:t>
            </a:r>
          </a:p>
          <a:p>
            <a:r>
              <a:rPr lang="de-DE" sz="2000" dirty="0" smtClean="0"/>
              <a:t>Keine absolut zu große Frucht</a:t>
            </a:r>
          </a:p>
          <a:p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/>
              <a:t>Geburtshlfliche</a:t>
            </a:r>
            <a:r>
              <a:rPr lang="de-DE" sz="2000" dirty="0" smtClean="0"/>
              <a:t> Untersuchung 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Röntgen 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Ultraschall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Durchführung:</a:t>
            </a:r>
          </a:p>
          <a:p>
            <a:r>
              <a:rPr lang="de-DE" sz="2000" dirty="0" err="1" smtClean="0"/>
              <a:t>Calzium</a:t>
            </a:r>
            <a:r>
              <a:rPr lang="de-DE" sz="2000" dirty="0" smtClean="0"/>
              <a:t>, Glukose (</a:t>
            </a:r>
            <a:r>
              <a:rPr lang="de-DE" sz="2000" dirty="0" err="1" smtClean="0"/>
              <a:t>Frubiase</a:t>
            </a:r>
            <a:r>
              <a:rPr lang="de-DE" sz="2000" dirty="0" smtClean="0"/>
              <a:t> Calcium) + kalorienreiche Ergänzung (</a:t>
            </a:r>
            <a:r>
              <a:rPr lang="de-DE" sz="2000" dirty="0" err="1" smtClean="0"/>
              <a:t>nutriplus</a:t>
            </a:r>
            <a:r>
              <a:rPr lang="de-DE" sz="2000" dirty="0" smtClean="0"/>
              <a:t> </a:t>
            </a:r>
            <a:r>
              <a:rPr lang="de-DE" sz="2000" dirty="0" err="1" smtClean="0"/>
              <a:t>gel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Ruhiger separater Raum mit abgedunkeltem Wurfplatz und Frischwasser</a:t>
            </a:r>
          </a:p>
          <a:p>
            <a:r>
              <a:rPr lang="de-DE" sz="2000" dirty="0" smtClean="0"/>
              <a:t>Zeitprotokoll führen</a:t>
            </a:r>
          </a:p>
          <a:p>
            <a:r>
              <a:rPr lang="de-DE" sz="2000" dirty="0" err="1" smtClean="0"/>
              <a:t>Oxytosin</a:t>
            </a:r>
            <a:r>
              <a:rPr lang="de-DE" sz="2000" dirty="0" smtClean="0"/>
              <a:t> erst bei offenem Geburtskanal – Welpe sollte innerhalb 30 bis 45 min </a:t>
            </a:r>
            <a:r>
              <a:rPr lang="de-DE" sz="2000" dirty="0" err="1" smtClean="0"/>
              <a:t>gewurfen</a:t>
            </a:r>
            <a:r>
              <a:rPr lang="de-DE" sz="2000" dirty="0" smtClean="0"/>
              <a:t> werden</a:t>
            </a:r>
          </a:p>
          <a:p>
            <a:r>
              <a:rPr lang="de-DE" sz="2000" dirty="0" smtClean="0"/>
              <a:t>Max. 1 x </a:t>
            </a:r>
            <a:r>
              <a:rPr lang="de-DE" sz="2000" dirty="0" err="1" smtClean="0"/>
              <a:t>Oxytosin</a:t>
            </a:r>
            <a:r>
              <a:rPr lang="de-DE" sz="2000" dirty="0" smtClean="0"/>
              <a:t> wiederholen, nach einer Stunde.</a:t>
            </a:r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3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Grundregeln manueller Extraktion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000" dirty="0" smtClean="0"/>
              <a:t>Gleitgel vor Extraktion in Geburtsweg bringen (20 ml)</a:t>
            </a:r>
          </a:p>
          <a:p>
            <a:r>
              <a:rPr lang="de-DE" sz="2000" dirty="0" smtClean="0"/>
              <a:t>Nicht an Gliedmaße oder </a:t>
            </a:r>
            <a:r>
              <a:rPr lang="de-DE" sz="2000" dirty="0"/>
              <a:t>K</a:t>
            </a:r>
            <a:r>
              <a:rPr lang="de-DE" sz="2000" dirty="0" smtClean="0"/>
              <a:t>opf, sondern an Hautfalte ziehen</a:t>
            </a:r>
          </a:p>
          <a:p>
            <a:r>
              <a:rPr lang="de-DE" sz="2000" dirty="0" smtClean="0"/>
              <a:t>Bei Widerstand vorsichtig drehen 45 °</a:t>
            </a:r>
          </a:p>
          <a:p>
            <a:r>
              <a:rPr lang="de-DE" sz="2000" dirty="0" smtClean="0"/>
              <a:t>Keine Zangen nutzen – </a:t>
            </a:r>
            <a:r>
              <a:rPr lang="de-DE" sz="2000" dirty="0"/>
              <a:t>V</a:t>
            </a:r>
            <a:r>
              <a:rPr lang="de-DE" sz="2000" dirty="0" smtClean="0"/>
              <a:t>erletzungsgefahr (nur für tote Früchte oder Nachgeburt nutzen!)</a:t>
            </a:r>
            <a:endParaRPr lang="de-DE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6" y="2564904"/>
            <a:ext cx="38955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2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err="1" smtClean="0"/>
              <a:t>Welpenerstversorgung</a:t>
            </a:r>
            <a:r>
              <a:rPr lang="de-DE" dirty="0" smtClean="0"/>
              <a:t> nach Geburt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Maßnahme	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Absaugen von Schleim aus Nase und Mundhöhle</a:t>
            </a:r>
          </a:p>
          <a:p>
            <a:r>
              <a:rPr lang="de-DE" dirty="0" smtClean="0"/>
              <a:t>Markieren der Welpen</a:t>
            </a:r>
          </a:p>
          <a:p>
            <a:r>
              <a:rPr lang="de-DE" dirty="0" smtClean="0"/>
              <a:t>Wiegen</a:t>
            </a:r>
          </a:p>
          <a:p>
            <a:r>
              <a:rPr lang="de-DE" dirty="0" smtClean="0"/>
              <a:t>Nabeldesinfektion</a:t>
            </a:r>
          </a:p>
          <a:p>
            <a:r>
              <a:rPr lang="de-DE" dirty="0" smtClean="0"/>
              <a:t>Lagerung der Welpen, Abtrocknen</a:t>
            </a:r>
          </a:p>
          <a:p>
            <a:r>
              <a:rPr lang="de-DE" dirty="0" smtClean="0"/>
              <a:t>Abklemmen Nabel</a:t>
            </a:r>
          </a:p>
          <a:p>
            <a:r>
              <a:rPr lang="de-DE" dirty="0" smtClean="0"/>
              <a:t>Anregung der Atmung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Material, Medikament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 smtClean="0"/>
              <a:t>1 ml Spritze mit Plastikaufsatz</a:t>
            </a:r>
          </a:p>
          <a:p>
            <a:r>
              <a:rPr lang="de-DE" dirty="0" smtClean="0"/>
              <a:t>Klebeband, Filzstift</a:t>
            </a:r>
          </a:p>
          <a:p>
            <a:r>
              <a:rPr lang="de-DE" dirty="0" smtClean="0"/>
              <a:t>Waage</a:t>
            </a:r>
          </a:p>
          <a:p>
            <a:r>
              <a:rPr lang="de-DE" dirty="0" smtClean="0"/>
              <a:t>Jodlösung</a:t>
            </a:r>
          </a:p>
          <a:p>
            <a:r>
              <a:rPr lang="de-DE" dirty="0" smtClean="0"/>
              <a:t>Trockene, warme Tücher (Vorwärmen)</a:t>
            </a:r>
          </a:p>
          <a:p>
            <a:r>
              <a:rPr lang="de-DE" dirty="0" smtClean="0"/>
              <a:t>Klemmen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Tr</a:t>
            </a:r>
            <a:r>
              <a:rPr lang="de-DE" dirty="0" smtClean="0"/>
              <a:t>. </a:t>
            </a:r>
            <a:r>
              <a:rPr lang="de-DE" dirty="0" err="1" smtClean="0"/>
              <a:t>Doxapram</a:t>
            </a:r>
            <a:r>
              <a:rPr lang="de-DE" dirty="0" smtClean="0"/>
              <a:t> auf Zunge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0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Indikation Sectio Cesarea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Indikation:</a:t>
            </a:r>
          </a:p>
          <a:p>
            <a:r>
              <a:rPr lang="de-DE" sz="2000" dirty="0" smtClean="0"/>
              <a:t>Fetale Herzfrequenz &lt; 130/min</a:t>
            </a:r>
          </a:p>
          <a:p>
            <a:r>
              <a:rPr lang="de-DE" sz="2000" dirty="0" err="1" smtClean="0"/>
              <a:t>Oxytosin</a:t>
            </a:r>
            <a:r>
              <a:rPr lang="de-DE" sz="2000" dirty="0" smtClean="0"/>
              <a:t> 2 x ohne Erfolg</a:t>
            </a:r>
          </a:p>
          <a:p>
            <a:r>
              <a:rPr lang="de-DE" sz="2000" dirty="0"/>
              <a:t>e</a:t>
            </a:r>
            <a:r>
              <a:rPr lang="de-DE" sz="2000" dirty="0" smtClean="0"/>
              <a:t>nge im weichen Geburtsweg</a:t>
            </a:r>
          </a:p>
          <a:p>
            <a:r>
              <a:rPr lang="de-DE" sz="2000" dirty="0" smtClean="0"/>
              <a:t>Feten Tot und Hündin gestört</a:t>
            </a:r>
          </a:p>
          <a:p>
            <a:r>
              <a:rPr lang="de-DE" sz="2000" dirty="0" smtClean="0"/>
              <a:t>Querlage 1. Welpe</a:t>
            </a:r>
          </a:p>
          <a:p>
            <a:r>
              <a:rPr lang="de-DE" sz="2000" dirty="0"/>
              <a:t>z</a:t>
            </a:r>
            <a:r>
              <a:rPr lang="de-DE" sz="2000" dirty="0" smtClean="0"/>
              <a:t>u große Frucht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Zu langes Warten führt zu </a:t>
            </a:r>
            <a:r>
              <a:rPr lang="de-DE" sz="2000" dirty="0" err="1" smtClean="0"/>
              <a:t>Welpentot</a:t>
            </a:r>
            <a:r>
              <a:rPr lang="de-DE" sz="2000" dirty="0" smtClean="0"/>
              <a:t> und gefährdet Mutterhündin!</a:t>
            </a:r>
          </a:p>
          <a:p>
            <a:pPr marL="0" indent="0">
              <a:buNone/>
            </a:pPr>
            <a:r>
              <a:rPr lang="de-DE" sz="2000" b="1" dirty="0" smtClean="0"/>
              <a:t>2 Varianten: </a:t>
            </a:r>
            <a:r>
              <a:rPr lang="de-DE" sz="2000" dirty="0" smtClean="0"/>
              <a:t>ohne oder mit gleichzeitiger Kastration!</a:t>
            </a:r>
            <a:endParaRPr lang="de-DE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04" y="2564904"/>
            <a:ext cx="3734611" cy="20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6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Vielen Dank für Ihr Interesse! </a:t>
            </a:r>
            <a:br>
              <a:rPr lang="de-DE" dirty="0" smtClean="0"/>
            </a:br>
            <a:r>
              <a:rPr lang="de-DE" dirty="0" smtClean="0"/>
              <a:t>– Fragen??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2332"/>
            <a:ext cx="2049627" cy="2049627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Volker Jähnig, Fachtierarzt für Kleintiere, ZB Zier-, Zoo- und Wildvögel, Leipzig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2132856"/>
            <a:ext cx="3079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Unser Praxisteam steht Ihnen natürlich bei allen Fragen rund um die Gesundheit Ihres Tieres in Leipzig - Schönefeld und Mockau zur Verfügung!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5589241"/>
            <a:ext cx="4906888" cy="72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400" dirty="0" smtClean="0"/>
              <a:t>Unsere Praxis wurde 2013 von der Landestierärztekammer als „</a:t>
            </a:r>
            <a:r>
              <a:rPr lang="de-DE" sz="1400" b="1" dirty="0" smtClean="0"/>
              <a:t>arbeitnehmerfreundlichste Praxis/Tierklinik Sachsens</a:t>
            </a:r>
            <a:r>
              <a:rPr lang="de-DE" sz="1400" dirty="0" smtClean="0"/>
              <a:t>“ ausgezeichnet.</a:t>
            </a:r>
            <a:endParaRPr lang="de-DE" sz="1400" dirty="0"/>
          </a:p>
        </p:txBody>
      </p:sp>
      <p:pic>
        <p:nvPicPr>
          <p:cNvPr id="1026" name="Picture 2" descr="C:\Users\Volker\Pictures\Praxisteam Aug. 2013\IMG_9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3803"/>
            <a:ext cx="4680520" cy="32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Zuchtuntersuchung Rüde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Körung</a:t>
            </a:r>
            <a:r>
              <a:rPr lang="de-DE" sz="2000" b="1" dirty="0" smtClean="0"/>
              <a:t>: </a:t>
            </a:r>
            <a:r>
              <a:rPr lang="de-DE" sz="2000" dirty="0" smtClean="0"/>
              <a:t>Dt. Dogge: 4 Seiten, </a:t>
            </a:r>
          </a:p>
          <a:p>
            <a:pPr marL="0" indent="0">
              <a:buNone/>
            </a:pPr>
            <a:r>
              <a:rPr lang="de-DE" sz="2000" dirty="0" smtClean="0"/>
              <a:t>mind. </a:t>
            </a:r>
            <a:r>
              <a:rPr lang="de-DE" sz="2000" dirty="0" smtClean="0"/>
              <a:t>3 Jahre alt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Medizinische Fragestellungen:</a:t>
            </a:r>
          </a:p>
          <a:p>
            <a:r>
              <a:rPr lang="de-DE" sz="2000" dirty="0" smtClean="0"/>
              <a:t>HD (Hüftgelenkdysplasie)</a:t>
            </a:r>
          </a:p>
          <a:p>
            <a:r>
              <a:rPr lang="de-DE" sz="2000" dirty="0" smtClean="0"/>
              <a:t>ED (Ellenbogendysplasie)</a:t>
            </a:r>
          </a:p>
          <a:p>
            <a:r>
              <a:rPr lang="de-DE" sz="2000" dirty="0" smtClean="0"/>
              <a:t>Hoden (Kryptorchismus)</a:t>
            </a:r>
          </a:p>
          <a:p>
            <a:r>
              <a:rPr lang="de-DE" sz="2000" dirty="0" smtClean="0"/>
              <a:t>Augen (Collie Eye Anomalie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DCM (</a:t>
            </a:r>
            <a:r>
              <a:rPr lang="de-DE" sz="2000" dirty="0" err="1" smtClean="0"/>
              <a:t>Dilatative</a:t>
            </a:r>
            <a:r>
              <a:rPr lang="de-DE" sz="2000" dirty="0" smtClean="0"/>
              <a:t> </a:t>
            </a:r>
            <a:r>
              <a:rPr lang="de-DE" sz="2000" dirty="0" err="1" smtClean="0"/>
              <a:t>Kardiomyophatie</a:t>
            </a:r>
            <a:r>
              <a:rPr lang="de-DE" sz="2000" dirty="0" smtClean="0"/>
              <a:t>) – Dt. Dogge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6736"/>
            <a:ext cx="3001317" cy="256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Regel? - Zyklus der Hündin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de-DE" sz="1900" dirty="0" smtClean="0"/>
          </a:p>
          <a:p>
            <a:endParaRPr lang="de-DE" sz="2900" dirty="0" smtClean="0"/>
          </a:p>
          <a:p>
            <a:r>
              <a:rPr lang="de-DE" sz="6400" b="0" dirty="0" err="1"/>
              <a:t>a</a:t>
            </a:r>
            <a:r>
              <a:rPr lang="de-DE" sz="6400" b="0" dirty="0" err="1" smtClean="0"/>
              <a:t>saisonaler</a:t>
            </a:r>
            <a:r>
              <a:rPr lang="de-DE" sz="6400" b="0" dirty="0" smtClean="0"/>
              <a:t>,</a:t>
            </a:r>
          </a:p>
          <a:p>
            <a:r>
              <a:rPr lang="de-DE" sz="6400" b="0" dirty="0" err="1" smtClean="0"/>
              <a:t>monoöstrischer</a:t>
            </a:r>
            <a:r>
              <a:rPr lang="de-DE" sz="6400" b="0" dirty="0" smtClean="0"/>
              <a:t> </a:t>
            </a:r>
            <a:r>
              <a:rPr lang="de-DE" sz="6400" b="0" dirty="0"/>
              <a:t>Zyklus, 1 – 2 (– 3) x jährlich</a:t>
            </a:r>
          </a:p>
          <a:p>
            <a:endParaRPr lang="de-DE" sz="2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76872"/>
            <a:ext cx="43924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de-DE" sz="2000" dirty="0" smtClean="0"/>
              <a:t>Zyklus: </a:t>
            </a:r>
          </a:p>
          <a:p>
            <a:pPr lvl="1"/>
            <a:r>
              <a:rPr lang="de-DE" sz="1800" b="1" dirty="0" err="1" smtClean="0"/>
              <a:t>Proöstrus</a:t>
            </a:r>
            <a:r>
              <a:rPr lang="de-DE" sz="1800" b="1" dirty="0" smtClean="0"/>
              <a:t>:</a:t>
            </a:r>
            <a:r>
              <a:rPr lang="de-DE" sz="1800" dirty="0" smtClean="0"/>
              <a:t> 3 – 9 Tage, </a:t>
            </a:r>
            <a:r>
              <a:rPr lang="de-DE" sz="1800" dirty="0" err="1" smtClean="0"/>
              <a:t>ödematisierte</a:t>
            </a:r>
            <a:r>
              <a:rPr lang="de-DE" sz="1800" dirty="0" smtClean="0"/>
              <a:t> Vulva, blutiger Ausfluss, Interesse der Rüden bei Ablehnung Hündin</a:t>
            </a:r>
          </a:p>
          <a:p>
            <a:pPr lvl="1"/>
            <a:r>
              <a:rPr lang="de-DE" sz="1800" b="1" dirty="0" err="1" smtClean="0"/>
              <a:t>Östrus</a:t>
            </a:r>
            <a:r>
              <a:rPr lang="de-DE" sz="1800" dirty="0" smtClean="0"/>
              <a:t> (Standhitze): 3 bis 9 Tage, Ausfluss wechselt von blutig zu klar, Vulva verkleinert, Duldungsreflex (Lordose)</a:t>
            </a:r>
          </a:p>
          <a:p>
            <a:pPr lvl="1"/>
            <a:r>
              <a:rPr lang="de-DE" sz="1800" b="1" dirty="0" err="1" smtClean="0"/>
              <a:t>Metöstrus</a:t>
            </a:r>
            <a:r>
              <a:rPr lang="de-DE" sz="1800" b="1" dirty="0" smtClean="0"/>
              <a:t>:</a:t>
            </a:r>
            <a:r>
              <a:rPr lang="de-DE" sz="1800" dirty="0" smtClean="0"/>
              <a:t> beginnt 7 Tage nach Ovulation, 60 bis 90 Tage lang, </a:t>
            </a:r>
            <a:r>
              <a:rPr lang="de-DE" sz="1800" dirty="0" err="1" smtClean="0"/>
              <a:t>Lutealphase</a:t>
            </a:r>
            <a:r>
              <a:rPr lang="de-DE" sz="1800" dirty="0" smtClean="0"/>
              <a:t> (Scheinträchtigkeit), Nestbau, </a:t>
            </a:r>
            <a:r>
              <a:rPr lang="de-DE" sz="1800" dirty="0" err="1" smtClean="0"/>
              <a:t>Gesäugeanbildung</a:t>
            </a:r>
            <a:r>
              <a:rPr lang="de-DE" sz="1800" dirty="0" smtClean="0"/>
              <a:t>, </a:t>
            </a:r>
          </a:p>
          <a:p>
            <a:pPr lvl="1"/>
            <a:r>
              <a:rPr lang="de-DE" sz="1800" b="1" dirty="0" err="1" smtClean="0"/>
              <a:t>Anöstrus</a:t>
            </a:r>
            <a:r>
              <a:rPr lang="de-DE" sz="1800" b="1" dirty="0" smtClean="0"/>
              <a:t>:</a:t>
            </a:r>
            <a:r>
              <a:rPr lang="de-DE" sz="1800" dirty="0" smtClean="0"/>
              <a:t> 15 bis 265 Tage, Hormonell und Verhalten sexuell inaktiv</a:t>
            </a:r>
          </a:p>
          <a:p>
            <a:pPr marL="400050"/>
            <a:r>
              <a:rPr lang="de-DE" sz="2000" dirty="0" smtClean="0"/>
              <a:t>Wolfsrudel: </a:t>
            </a:r>
            <a:r>
              <a:rPr lang="de-DE" sz="1800" dirty="0"/>
              <a:t>Z</a:t>
            </a:r>
            <a:r>
              <a:rPr lang="de-DE" sz="1800" dirty="0" smtClean="0"/>
              <a:t>yklus synchronisiert, Leitwölfin wird gedeckt, Ammen ziehen Welpen auf…</a:t>
            </a:r>
          </a:p>
          <a:p>
            <a:pPr marL="400050"/>
            <a:r>
              <a:rPr lang="de-DE" sz="2000" dirty="0" smtClean="0"/>
              <a:t>Pupertät: </a:t>
            </a:r>
            <a:r>
              <a:rPr lang="de-DE" sz="1800" dirty="0" smtClean="0"/>
              <a:t>ab 5 Monat – Reifung von Gehirn (Verhalten), Skelett und Muskulatur bis ca. 18. Monat unter hormonellem Einfluss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9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Optimaler Deckzeitpunkt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38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1800" dirty="0" smtClean="0"/>
              <a:t>Fruchtbarkeit: ca. 50 bis 60 % der </a:t>
            </a:r>
            <a:r>
              <a:rPr lang="de-DE" sz="1800" dirty="0" err="1" smtClean="0"/>
              <a:t>Deckakte</a:t>
            </a:r>
            <a:r>
              <a:rPr lang="de-DE" sz="1800" dirty="0" smtClean="0"/>
              <a:t> erfolgreich!</a:t>
            </a:r>
          </a:p>
          <a:p>
            <a:r>
              <a:rPr lang="de-DE" sz="1800" dirty="0" smtClean="0"/>
              <a:t>Gründe für erfolglose Deckung:</a:t>
            </a:r>
          </a:p>
          <a:p>
            <a:pPr lvl="1"/>
            <a:r>
              <a:rPr lang="de-DE" sz="1800" dirty="0" smtClean="0"/>
              <a:t>80 % falscher Deckzeitpunkt</a:t>
            </a:r>
          </a:p>
          <a:p>
            <a:pPr lvl="1"/>
            <a:r>
              <a:rPr lang="de-DE" sz="1800" dirty="0" smtClean="0"/>
              <a:t>20 % Unfruchtbarkeit Rüde / Hündin</a:t>
            </a:r>
            <a:endParaRPr lang="de-DE" sz="1800" dirty="0"/>
          </a:p>
          <a:p>
            <a:r>
              <a:rPr lang="de-DE" sz="1800" dirty="0" smtClean="0"/>
              <a:t>Deckzeitpunktbestimmung der Hündin aufgrund von Hormonen:</a:t>
            </a:r>
          </a:p>
          <a:p>
            <a:pPr lvl="1"/>
            <a:r>
              <a:rPr lang="de-DE" sz="1800" dirty="0" smtClean="0"/>
              <a:t>Wirkung dieser Hormone im Zyklus?</a:t>
            </a:r>
          </a:p>
          <a:p>
            <a:pPr lvl="1"/>
            <a:r>
              <a:rPr lang="de-DE" sz="1800" dirty="0" smtClean="0"/>
              <a:t>Serumspiegel dieser Hormone?</a:t>
            </a:r>
          </a:p>
          <a:p>
            <a:pPr lvl="1"/>
            <a:r>
              <a:rPr lang="de-DE" sz="1800" dirty="0" smtClean="0"/>
              <a:t>Nachweismethode?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4038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1800" dirty="0" smtClean="0"/>
              <a:t>Voraussetzung:                                 </a:t>
            </a:r>
            <a:r>
              <a:rPr lang="de-DE" sz="1800" b="1" dirty="0" smtClean="0"/>
              <a:t>gründliche klinische Untersuchung </a:t>
            </a:r>
          </a:p>
          <a:p>
            <a:r>
              <a:rPr lang="de-DE" sz="1800" b="1" dirty="0" err="1" smtClean="0"/>
              <a:t>Vaginoskopie</a:t>
            </a:r>
            <a:r>
              <a:rPr lang="de-DE" sz="1800" dirty="0" smtClean="0"/>
              <a:t> zur Beurteilung von Scheide und Muttermund einschl. Entnahme Wattetupfer für Vaginalzytologie</a:t>
            </a:r>
          </a:p>
          <a:p>
            <a:r>
              <a:rPr lang="de-DE" sz="1800" dirty="0" smtClean="0"/>
              <a:t>Erkennen von Hindernissen für </a:t>
            </a:r>
            <a:r>
              <a:rPr lang="de-DE" sz="1800" dirty="0" err="1" smtClean="0"/>
              <a:t>Deckakt</a:t>
            </a:r>
            <a:r>
              <a:rPr lang="de-DE" sz="1800" dirty="0" smtClean="0"/>
              <a:t>!</a:t>
            </a:r>
          </a:p>
          <a:p>
            <a:r>
              <a:rPr lang="de-DE" sz="1800" b="1" dirty="0" smtClean="0"/>
              <a:t>Optimaler Deckzeitpunkt: </a:t>
            </a:r>
            <a:r>
              <a:rPr lang="de-DE" sz="1800" dirty="0" smtClean="0"/>
              <a:t>Tag der Ovulation bis 4 Tage danach</a:t>
            </a:r>
          </a:p>
          <a:p>
            <a:r>
              <a:rPr lang="de-DE" sz="1800" b="1" dirty="0" err="1" smtClean="0"/>
              <a:t>Künstl</a:t>
            </a:r>
            <a:r>
              <a:rPr lang="de-DE" sz="1800" b="1" dirty="0" smtClean="0"/>
              <a:t>. Besamung: </a:t>
            </a:r>
            <a:r>
              <a:rPr lang="de-DE" sz="1800" dirty="0" smtClean="0"/>
              <a:t>2 bis 4 Tage nach Ovulation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Vaginalzytologie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1800" dirty="0" smtClean="0"/>
              <a:t>Einfacher und sinnvoller Bestandteil der Untersuchung und Bestimmung Deckzeitpunkt</a:t>
            </a:r>
          </a:p>
          <a:p>
            <a:r>
              <a:rPr lang="de-DE" sz="1800" dirty="0" err="1" smtClean="0"/>
              <a:t>Zellbild</a:t>
            </a:r>
            <a:r>
              <a:rPr lang="de-DE" sz="1800" dirty="0" smtClean="0"/>
              <a:t> der Scheidenwand wechselt unter Östrogenwirkung während der Läufigkeit - Verhornung</a:t>
            </a:r>
          </a:p>
          <a:p>
            <a:r>
              <a:rPr lang="de-DE" sz="1800" dirty="0" smtClean="0"/>
              <a:t>ab Mitte </a:t>
            </a:r>
            <a:r>
              <a:rPr lang="de-DE" sz="1800" dirty="0" err="1" smtClean="0"/>
              <a:t>Proöstrus</a:t>
            </a:r>
            <a:r>
              <a:rPr lang="de-DE" sz="1800" dirty="0" smtClean="0"/>
              <a:t> alle 2 Tage Untersuchung, um Deckzeitpunkt zu bestimmen</a:t>
            </a:r>
          </a:p>
          <a:p>
            <a:r>
              <a:rPr lang="de-DE" sz="1800" dirty="0"/>
              <a:t>g</a:t>
            </a:r>
            <a:r>
              <a:rPr lang="de-DE" sz="1800" dirty="0" smtClean="0"/>
              <a:t>ünstig und genauer: Kombination mit Progesteron-Test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657475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088232" cy="181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2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Progesteron-Bestimmung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1800" dirty="0" smtClean="0"/>
              <a:t>Progesteron wird in den Gelbkörpern der Eierstöcke produziert:</a:t>
            </a:r>
          </a:p>
          <a:p>
            <a:r>
              <a:rPr lang="de-DE" sz="1800" dirty="0" smtClean="0"/>
              <a:t>Wirkung: </a:t>
            </a:r>
          </a:p>
          <a:p>
            <a:pPr lvl="1"/>
            <a:r>
              <a:rPr lang="de-DE" sz="1600" dirty="0" smtClean="0"/>
              <a:t>Sekretion Gebärmutterdrüsen</a:t>
            </a:r>
          </a:p>
          <a:p>
            <a:pPr lvl="1"/>
            <a:r>
              <a:rPr lang="de-DE" sz="1600" dirty="0" smtClean="0"/>
              <a:t>Verschluss Muttermund</a:t>
            </a:r>
          </a:p>
          <a:p>
            <a:pPr lvl="1"/>
            <a:r>
              <a:rPr lang="de-DE" sz="1600" dirty="0" smtClean="0"/>
              <a:t>Stimulation Gesäuge</a:t>
            </a:r>
          </a:p>
          <a:p>
            <a:pPr lvl="1"/>
            <a:r>
              <a:rPr lang="de-DE" sz="1600" dirty="0" smtClean="0"/>
              <a:t>Unterdrückung Zyklus</a:t>
            </a:r>
          </a:p>
          <a:p>
            <a:r>
              <a:rPr lang="de-DE" sz="1800" dirty="0" smtClean="0"/>
              <a:t>Beginn im </a:t>
            </a:r>
            <a:r>
              <a:rPr lang="de-DE" sz="1800" dirty="0" err="1" smtClean="0"/>
              <a:t>Östrus</a:t>
            </a:r>
            <a:r>
              <a:rPr lang="de-DE" sz="1800" dirty="0" smtClean="0"/>
              <a:t> schon vor der Ovulation, schnelles Ansteigen</a:t>
            </a:r>
          </a:p>
          <a:p>
            <a:r>
              <a:rPr lang="de-DE" sz="1800" dirty="0" smtClean="0"/>
              <a:t>Blutwerte über 2 </a:t>
            </a:r>
            <a:r>
              <a:rPr lang="de-DE" sz="1800" dirty="0" err="1" smtClean="0"/>
              <a:t>ng</a:t>
            </a:r>
            <a:r>
              <a:rPr lang="de-DE" sz="1800" dirty="0" smtClean="0"/>
              <a:t>/ml positiv, bei 4 bis 8 </a:t>
            </a:r>
            <a:r>
              <a:rPr lang="de-DE" sz="1800" dirty="0" err="1" smtClean="0"/>
              <a:t>ng</a:t>
            </a:r>
            <a:r>
              <a:rPr lang="de-DE" sz="1800" dirty="0" smtClean="0"/>
              <a:t>/ml findet Ovulation mit Eifreisetzung statt – </a:t>
            </a:r>
            <a:r>
              <a:rPr lang="de-DE" sz="1800" dirty="0" smtClean="0"/>
              <a:t>Deckzeitpunkt</a:t>
            </a:r>
            <a:endParaRPr lang="de-DE" sz="1800" dirty="0" smtClean="0"/>
          </a:p>
          <a:p>
            <a:r>
              <a:rPr lang="de-DE" sz="1800" dirty="0" smtClean="0"/>
              <a:t>Ab 7. Tag der Läufigkeit beginnen alle 2 Tage zur selben Zeit</a:t>
            </a: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9630"/>
            <a:ext cx="4182616" cy="259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9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Progesteron- Bestimmung: </a:t>
            </a:r>
            <a:br>
              <a:rPr lang="de-DE" dirty="0" smtClean="0"/>
            </a:br>
            <a:r>
              <a:rPr lang="de-DE" dirty="0" smtClean="0"/>
              <a:t>Labor oder Praxis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000" dirty="0" smtClean="0"/>
              <a:t>Hormonost-Schnelltest: </a:t>
            </a:r>
            <a:r>
              <a:rPr lang="de-DE" sz="2000" dirty="0" err="1"/>
              <a:t>Semiquanititative</a:t>
            </a:r>
            <a:r>
              <a:rPr lang="de-DE" sz="2000" dirty="0"/>
              <a:t> Bestimmung in der Praxis (</a:t>
            </a:r>
            <a:r>
              <a:rPr lang="de-DE" sz="2000" dirty="0" err="1" smtClean="0"/>
              <a:t>Farbtest</a:t>
            </a:r>
            <a:r>
              <a:rPr lang="de-DE" sz="2000" dirty="0" smtClean="0"/>
              <a:t>)</a:t>
            </a:r>
          </a:p>
          <a:p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de-DE" sz="2000" b="1" dirty="0">
                <a:solidFill>
                  <a:prstClr val="black"/>
                </a:solidFill>
              </a:rPr>
              <a:t>Labor: </a:t>
            </a:r>
            <a:endParaRPr lang="de-DE" sz="2000" b="1" dirty="0" smtClean="0">
              <a:solidFill>
                <a:prstClr val="black"/>
              </a:solidFill>
            </a:endParaRPr>
          </a:p>
          <a:p>
            <a:pPr lvl="0"/>
            <a:r>
              <a:rPr lang="de-DE" sz="2000" dirty="0" err="1" smtClean="0">
                <a:solidFill>
                  <a:prstClr val="black"/>
                </a:solidFill>
              </a:rPr>
              <a:t>Ergebniss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>
                <a:solidFill>
                  <a:prstClr val="black"/>
                </a:solidFill>
              </a:rPr>
              <a:t>am nächsten </a:t>
            </a:r>
            <a:r>
              <a:rPr lang="de-DE" sz="2000" dirty="0" smtClean="0">
                <a:solidFill>
                  <a:prstClr val="black"/>
                </a:solidFill>
              </a:rPr>
              <a:t>Vormittag, evtl. auch schon nachmittags! </a:t>
            </a:r>
          </a:p>
          <a:p>
            <a:pPr lvl="0"/>
            <a:r>
              <a:rPr lang="de-DE" sz="2000" dirty="0">
                <a:solidFill>
                  <a:prstClr val="black"/>
                </a:solidFill>
              </a:rPr>
              <a:t>g</a:t>
            </a:r>
            <a:r>
              <a:rPr lang="de-DE" sz="2000" dirty="0" smtClean="0">
                <a:solidFill>
                  <a:prstClr val="black"/>
                </a:solidFill>
              </a:rPr>
              <a:t>enauer Wert</a:t>
            </a:r>
            <a:endParaRPr lang="de-DE" sz="20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3"/>
            <a:ext cx="2667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65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err="1" smtClean="0"/>
              <a:t>Zyklusanaomalien</a:t>
            </a:r>
            <a:r>
              <a:rPr lang="de-DE" dirty="0" smtClean="0"/>
              <a:t> der jungen Hündin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de-DE" sz="2000" b="1" dirty="0" smtClean="0"/>
              <a:t>Zuchtreife: </a:t>
            </a:r>
            <a:r>
              <a:rPr lang="de-DE" sz="2000" dirty="0" smtClean="0"/>
              <a:t>Entwicklungszustand der Hündin, in dem ohne nach-teilige Folgen gezüchtet werden kann – später als Geschlechtsreife!!</a:t>
            </a:r>
          </a:p>
          <a:p>
            <a:r>
              <a:rPr lang="de-DE" sz="2000" b="1" dirty="0" smtClean="0"/>
              <a:t>Stille Läufigkeit: </a:t>
            </a:r>
            <a:r>
              <a:rPr lang="de-DE" sz="1800" dirty="0" smtClean="0"/>
              <a:t>„trockene“ oder „weiße Hitze“ – Hündin läufig ohne sichtbare Ausprägung</a:t>
            </a:r>
          </a:p>
          <a:p>
            <a:r>
              <a:rPr lang="de-DE" sz="1800" b="1" dirty="0" smtClean="0"/>
              <a:t>Split-</a:t>
            </a:r>
            <a:r>
              <a:rPr lang="de-DE" sz="1800" b="1" dirty="0" err="1" smtClean="0"/>
              <a:t>Östrus</a:t>
            </a:r>
            <a:r>
              <a:rPr lang="de-DE" sz="1800" b="1" dirty="0" smtClean="0"/>
              <a:t>: </a:t>
            </a:r>
            <a:r>
              <a:rPr lang="de-DE" sz="1800" dirty="0" smtClean="0"/>
              <a:t>nach Beginn der Läufigkeit verschwinden die Symptome wieder – </a:t>
            </a:r>
            <a:r>
              <a:rPr lang="de-DE" sz="1800" dirty="0" smtClean="0"/>
              <a:t>mehrere Tage  </a:t>
            </a:r>
            <a:r>
              <a:rPr lang="de-DE" sz="1800" dirty="0" smtClean="0"/>
              <a:t>Pause – weitere Läufigkeit mit Ovulation (1. Teil: falsche Hitze!)</a:t>
            </a:r>
          </a:p>
          <a:p>
            <a:r>
              <a:rPr lang="de-DE" sz="1800" b="1" dirty="0" smtClean="0"/>
              <a:t>Nichtdulden des Rüden: </a:t>
            </a:r>
            <a:r>
              <a:rPr lang="de-DE" sz="1800" dirty="0" smtClean="0"/>
              <a:t>grundsätzlich  bei Hündinnen jeder Altersklasse, vermehrt 1. Zucht – viele Ursachen – Deckzeitpunkt???</a:t>
            </a:r>
            <a:endParaRPr lang="de-DE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362190" cy="22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Volker Jähnig, Fachtierarzt für Kleintiere, ZB Zier-, Zoo- und Wildvögel, Leipzig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2433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Microsoft Office PowerPoint</Application>
  <PresentationFormat>Bildschirmpräsentation (4:3)</PresentationFormat>
  <Paragraphs>270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Zucht – tierärztliche Betreuung  von der Belegung bis zum Wurf</vt:lpstr>
      <vt:lpstr>Welche Fragen interessieren uns?</vt:lpstr>
      <vt:lpstr>Zuchtuntersuchung Rüde</vt:lpstr>
      <vt:lpstr>Regel? - Zyklus der Hündin</vt:lpstr>
      <vt:lpstr>Optimaler Deckzeitpunkt</vt:lpstr>
      <vt:lpstr>Vaginalzytologie</vt:lpstr>
      <vt:lpstr>Progesteron-Bestimmung</vt:lpstr>
      <vt:lpstr>Progesteron- Bestimmung:  Labor oder Praxis ?</vt:lpstr>
      <vt:lpstr>Zyklusanaomalien der jungen Hündin</vt:lpstr>
      <vt:lpstr>Deckakt</vt:lpstr>
      <vt:lpstr>Deckakt</vt:lpstr>
      <vt:lpstr>Gravidität</vt:lpstr>
      <vt:lpstr>Gravidität – wie unterstützen?</vt:lpstr>
      <vt:lpstr>Geburtsvorbereitung</vt:lpstr>
      <vt:lpstr>Anzeichen für Geburt</vt:lpstr>
      <vt:lpstr>Geburt</vt:lpstr>
      <vt:lpstr>Geburt</vt:lpstr>
      <vt:lpstr>Biologie der Nachgeburtsphase</vt:lpstr>
      <vt:lpstr>Geburtsstockung – was ist unnormal?</vt:lpstr>
      <vt:lpstr>Konservative Geburtshilfe</vt:lpstr>
      <vt:lpstr>Grundregeln manueller Extraktion</vt:lpstr>
      <vt:lpstr>Welpenerstversorgung nach Geburt</vt:lpstr>
      <vt:lpstr>Indikation Sectio Cesarea</vt:lpstr>
      <vt:lpstr>Vielen Dank für Ihr Interesse!  – Fragen??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Zucht – tierärztliche Betreuung  von der Belegung bis zum Wurf</dc:title>
  <dc:creator>Volker</dc:creator>
  <cp:lastModifiedBy>Volker</cp:lastModifiedBy>
  <cp:revision>48</cp:revision>
  <cp:lastPrinted>2015-07-04T14:21:39Z</cp:lastPrinted>
  <dcterms:created xsi:type="dcterms:W3CDTF">2015-05-19T19:02:02Z</dcterms:created>
  <dcterms:modified xsi:type="dcterms:W3CDTF">2015-07-04T15:00:39Z</dcterms:modified>
</cp:coreProperties>
</file>